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94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1800" b="0" i="0" u="none" strike="noStrike" cap="none" spc="0" normalizeH="0" baseline="0"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2400" b="0" i="0" u="none" strike="noStrike" cap="none" spc="0" normalizeH="0" baseline="0">
        <a:solidFill>
          <a:srgbClr val="5e5e5e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2400" b="0" i="0" u="none" strike="noStrike" cap="none" spc="0" normalizeH="0" baseline="0">
        <a:solidFill>
          <a:srgbClr val="5e5e5e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2400" b="0" i="0" u="none" strike="noStrike" cap="none" spc="0" normalizeH="0" baseline="0">
        <a:solidFill>
          <a:srgbClr val="5e5e5e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2400" b="0" i="0" u="none" strike="noStrike" cap="none" spc="0" normalizeH="0" baseline="0">
        <a:solidFill>
          <a:srgbClr val="5e5e5e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2400" b="0" i="0" u="none" strike="noStrike" cap="none" spc="0" normalizeH="0" baseline="0">
        <a:solidFill>
          <a:srgbClr val="5e5e5e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2400" b="0" i="0" u="none" strike="noStrike" cap="none" spc="0" normalizeH="0" baseline="0">
        <a:solidFill>
          <a:srgbClr val="5e5e5e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2400" b="0" i="0" u="none" strike="noStrike" cap="none" spc="0" normalizeH="0" baseline="0">
        <a:solidFill>
          <a:srgbClr val="5e5e5e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2400" b="0" i="0" u="none" strike="noStrike" cap="none" spc="0" normalizeH="0" baseline="0">
        <a:solidFill>
          <a:srgbClr val="5e5e5e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2400" b="0" i="0" u="none" strike="noStrike" cap="none" spc="0" normalizeH="0" baseline="0">
        <a:solidFill>
          <a:srgbClr val="5e5e5e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4C3C2611-4C71-4FC5-86AE-919BDF0F9419}" styleName=""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/>
            </a:ln>
          </a:left>
          <a:right>
            <a:ln w="12700" cap="flat">
              <a:solidFill>
                <a:srgbClr val="000000"/>
              </a:solidFill>
              <a:prstDash val="solid"/>
              <a:miter/>
            </a:ln>
          </a:right>
          <a:top>
            <a:ln w="12700" cap="flat">
              <a:solidFill>
                <a:srgbClr val="000000"/>
              </a:solidFill>
              <a:prstDash val="solid"/>
              <a:miter/>
            </a:ln>
          </a:top>
          <a:bottom>
            <a:ln w="12700" cap="flat">
              <a:solidFill>
                <a:srgbClr val="000000"/>
              </a:solidFill>
              <a:prstDash val="solid"/>
              <a:miter/>
            </a:ln>
          </a:bottom>
          <a:insideH>
            <a:ln w="12700" cap="flat">
              <a:solidFill>
                <a:srgbClr val="000000"/>
              </a:solidFill>
              <a:prstDash val="solid"/>
              <a:miter/>
            </a:ln>
          </a:insideH>
          <a:insideV>
            <a:ln w="12700" cap="flat">
              <a:solidFill>
                <a:srgbClr val="000000"/>
              </a:solidFill>
              <a:prstDash val="solid"/>
              <a:miter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/>
            </a:ln>
          </a:left>
          <a:right>
            <a:ln w="38100" cap="flat">
              <a:solidFill>
                <a:srgbClr val="000000"/>
              </a:solidFill>
              <a:prstDash val="solid"/>
              <a:miter/>
            </a:ln>
          </a:right>
          <a:top>
            <a:ln w="12700" cap="flat">
              <a:solidFill>
                <a:srgbClr val="000000"/>
              </a:solidFill>
              <a:prstDash val="solid"/>
              <a:miter/>
            </a:ln>
          </a:top>
          <a:bottom>
            <a:ln w="12700" cap="flat">
              <a:solidFill>
                <a:srgbClr val="000000"/>
              </a:solidFill>
              <a:prstDash val="solid"/>
              <a:miter/>
            </a:ln>
          </a:bottom>
          <a:insideH>
            <a:ln w="12700" cap="flat">
              <a:solidFill>
                <a:srgbClr val="000000"/>
              </a:solidFill>
              <a:prstDash val="solid"/>
              <a:miter/>
            </a:ln>
          </a:insideH>
          <a:insideV>
            <a:ln w="12700" cap="flat">
              <a:solidFill>
                <a:srgbClr val="000000"/>
              </a:solidFill>
              <a:prstDash val="solid"/>
              <a:miter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/>
            </a:ln>
          </a:left>
          <a:right>
            <a:ln w="12700" cap="flat">
              <a:solidFill>
                <a:srgbClr val="000000"/>
              </a:solidFill>
              <a:prstDash val="solid"/>
              <a:miter/>
            </a:ln>
          </a:right>
          <a:top>
            <a:ln w="38100" cap="flat">
              <a:solidFill>
                <a:srgbClr val="000000"/>
              </a:solidFill>
              <a:prstDash val="solid"/>
              <a:miter/>
            </a:ln>
          </a:top>
          <a:bottom>
            <a:ln w="12700" cap="flat">
              <a:solidFill>
                <a:srgbClr val="000000"/>
              </a:solidFill>
              <a:prstDash val="solid"/>
              <a:miter/>
            </a:ln>
          </a:bottom>
          <a:insideH>
            <a:ln w="12700" cap="flat">
              <a:solidFill>
                <a:srgbClr val="000000"/>
              </a:solidFill>
              <a:prstDash val="solid"/>
              <a:miter/>
            </a:ln>
          </a:insideH>
          <a:insideV>
            <a:ln w="12700" cap="flat">
              <a:solidFill>
                <a:srgbClr val="000000"/>
              </a:solidFill>
              <a:prstDash val="solid"/>
              <a:miter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/>
            </a:ln>
          </a:left>
          <a:right>
            <a:ln w="12700" cap="flat">
              <a:solidFill>
                <a:srgbClr val="000000"/>
              </a:solidFill>
              <a:prstDash val="solid"/>
              <a:miter/>
            </a:ln>
          </a:right>
          <a:top>
            <a:ln w="12700" cap="flat">
              <a:solidFill>
                <a:srgbClr val="000000"/>
              </a:solidFill>
              <a:prstDash val="solid"/>
              <a:miter/>
            </a:ln>
          </a:top>
          <a:bottom>
            <a:ln w="38100" cap="flat">
              <a:solidFill>
                <a:srgbClr val="000000"/>
              </a:solidFill>
              <a:prstDash val="solid"/>
              <a:miter/>
            </a:ln>
          </a:bottom>
          <a:insideH>
            <a:ln w="12700" cap="flat">
              <a:solidFill>
                <a:srgbClr val="000000"/>
              </a:solidFill>
              <a:prstDash val="solid"/>
              <a:miter/>
            </a:ln>
          </a:insideH>
          <a:insideV>
            <a:ln w="12700" cap="flat">
              <a:solidFill>
                <a:srgbClr val="000000"/>
              </a:solidFill>
              <a:prstDash val="solid"/>
              <a:miter/>
            </a:ln>
          </a:insideV>
        </a:tcBdr>
        <a:fill>
          <a:noFill/>
        </a:fill>
      </a:tcStyle>
    </a:firstRow>
  </a:tblStyle>
  <a:tblStyle styleId="{EEE7283C-3CF3-47DC-8721-378D4A62B228}" styleName=""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2708684C-4D16-4618-839F-0558EEFCDFE6}" styleName=""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33BA23B1-9221-436E-865A-0063620EA4FD}" styleName=""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noFill/>
              <a:miter/>
            </a:ln>
          </a:right>
          <a:top>
            <a:ln w="12700" cap="flat">
              <a:noFill/>
              <a:miter/>
            </a:ln>
          </a:top>
          <a:bottom>
            <a:ln w="12700" cap="flat">
              <a:noFill/>
              <a:miter/>
            </a:ln>
          </a:bottom>
          <a:insideH>
            <a:ln w="12700" cap="flat">
              <a:noFill/>
              <a:miter/>
            </a:ln>
          </a:insideH>
          <a:insideV>
            <a:ln w="12700" cap="flat">
              <a:noFill/>
              <a:miter/>
            </a:ln>
          </a:insideV>
        </a:tcBdr>
        <a:fill>
          <a:solidFill>
            <a:srgbClr val="e9e9e9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noFill/>
              <a:miter/>
            </a:ln>
          </a:right>
          <a:top>
            <a:ln w="12700" cap="flat">
              <a:noFill/>
              <a:miter/>
            </a:ln>
          </a:top>
          <a:bottom>
            <a:ln w="12700" cap="flat">
              <a:noFill/>
              <a:miter/>
            </a:ln>
          </a:bottom>
          <a:insideH>
            <a:ln w="12700" cap="flat">
              <a:noFill/>
              <a:miter/>
            </a:ln>
          </a:insideH>
          <a:insideV>
            <a:ln w="12700" cap="flat">
              <a:noFill/>
              <a:miter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noFill/>
              <a:miter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/>
            </a:ln>
          </a:insideH>
          <a:insideV>
            <a:ln w="12700" cap="flat">
              <a:noFill/>
              <a:miter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noFill/>
              <a:miter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/>
            </a:ln>
          </a:insideH>
          <a:insideV>
            <a:ln w="12700" cap="flat">
              <a:noFill/>
              <a:miter/>
            </a:ln>
          </a:insideV>
        </a:tcBdr>
        <a:fill>
          <a:solidFill>
            <a:schemeClr val="accent1"/>
          </a:solidFill>
        </a:fill>
      </a:tcStyle>
    </a:firstRow>
  </a:tblStyle>
  <a:tblStyle styleId="{CF821DB8-F4EB-4A41-A1BA-3FCAFE7338EE}" styleName=""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/>
      <a:tcStyle>
        <a:tcBdr/>
        <a:fill>
          <a:solidFill>
            <a:srgbClr val="ffe8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7B018BB-80A7-4F77-B60F-C8B233D01FF8}" styleName=""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Objects="1">
      <p:cViewPr>
        <p:scale>
          <a:sx n="70" d="100"/>
          <a:sy n="70" d="100"/>
        </p:scale>
        <p:origin x="0" y="0"/>
      </p:cViewPr>
      <p:guideLst>
        <p:guide orient="horz" pos="4319"/>
        <p:guide pos="76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presProps" Target="presProps.xml"  /><Relationship Id="rId28" Type="http://schemas.openxmlformats.org/officeDocument/2006/relationships/viewProps" Target="viewProps.xml"  /><Relationship Id="rId29" Type="http://schemas.openxmlformats.org/officeDocument/2006/relationships/theme" Target="theme/theme1.xml"  /><Relationship Id="rId3" Type="http://schemas.openxmlformats.org/officeDocument/2006/relationships/slide" Target="slides/slide1.xml"  /><Relationship Id="rId30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8"/>
          <p:cNvSpPr>
            <a:spLocks noGrp="1" noRot="1" noChangeAspect="1" noTextEdit="1"/>
          </p:cNvSpPr>
          <p:nvPr>
            <p:ph type="sldImg" idx="0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Shape 149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본문 첫 번째 줄…"/>
          <p:cNvSpPr txBox="1"/>
          <p:nvPr>
            <p:ph type="body" sz="quarter" idx="1" hasCustomPrompt="1"/>
          </p:nvPr>
        </p:nvSpPr>
        <p:spPr>
          <a:xfrm>
            <a:off x="1201340" y="11859862"/>
            <a:ext cx="21971005" cy="6369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b="1" sz="3400"/>
            </a:lvl1pPr>
            <a:lvl2pPr marL="1041400" indent="-431800" defTabSz="784225">
              <a:lnSpc>
                <a:spcPct val="100000"/>
              </a:lnSpc>
              <a:spcBef>
                <a:spcPts val="0"/>
              </a:spcBef>
              <a:defRPr b="1" sz="3400"/>
            </a:lvl2pPr>
            <a:lvl3pPr marL="1651000" indent="-431800" defTabSz="784225">
              <a:lnSpc>
                <a:spcPct val="100000"/>
              </a:lnSpc>
              <a:spcBef>
                <a:spcPts val="0"/>
              </a:spcBef>
              <a:defRPr b="1" sz="3400"/>
            </a:lvl3pPr>
            <a:lvl4pPr marL="2260600" indent="-431800" defTabSz="784225">
              <a:lnSpc>
                <a:spcPct val="100000"/>
              </a:lnSpc>
              <a:spcBef>
                <a:spcPts val="0"/>
              </a:spcBef>
              <a:defRPr b="1" sz="3400"/>
            </a:lvl4pPr>
            <a:lvl5pPr marL="2870200" indent="-431800" defTabSz="784225">
              <a:lnSpc>
                <a:spcPct val="100000"/>
              </a:lnSpc>
              <a:spcBef>
                <a:spcPts val="0"/>
              </a:spcBef>
              <a:defRPr b="1" sz="3400"/>
            </a:lvl5pPr>
          </a:lstStyle>
          <a:p>
            <a:pPr/>
            <a:r>
              <a:t>저자 및 날짜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" name="프레젠테이션 제목"/>
          <p:cNvSpPr txBox="1"/>
          <p:nvPr>
            <p:ph type="title" hasCustomPrompt="1"/>
          </p:nvPr>
        </p:nvSpPr>
        <p:spPr>
          <a:xfrm>
            <a:off x="1206496" y="2574991"/>
            <a:ext cx="21971005" cy="4648203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13" name="본문 첫 번째 줄…"/>
          <p:cNvSpPr txBox="1"/>
          <p:nvPr>
            <p:ph type="body" sz="quarter" idx="21" hasCustomPrompt="1"/>
          </p:nvPr>
        </p:nvSpPr>
        <p:spPr>
          <a:xfrm>
            <a:off x="1201342" y="7223190"/>
            <a:ext cx="21971002" cy="1905003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프레젠테이션 부제</a:t>
            </a:r>
          </a:p>
        </p:txBody>
      </p:sp>
      <p:sp>
        <p:nvSpPr>
          <p:cNvPr id="1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내역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본문 첫 번째 줄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내역서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중요한 사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본문 첫 번째 줄…"/>
          <p:cNvSpPr txBox="1"/>
          <p:nvPr>
            <p:ph type="body" idx="1" hasCustomPrompt="1"/>
          </p:nvPr>
        </p:nvSpPr>
        <p:spPr>
          <a:xfrm>
            <a:off x="1206500" y="1075925"/>
            <a:ext cx="21971000" cy="7241587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사실 정보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1pPr>
          </a:lstStyle>
          <a:p>
            <a:pPr/>
            <a:r>
              <a:t>사실 정보</a:t>
            </a:r>
          </a:p>
        </p:txBody>
      </p:sp>
      <p:sp>
        <p:nvSpPr>
          <p:cNvPr id="10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본문 첫 번째 줄…"/>
          <p:cNvSpPr txBox="1"/>
          <p:nvPr>
            <p:ph type="body" sz="quarter" idx="1" hasCustomPrompt="1"/>
          </p:nvPr>
        </p:nvSpPr>
        <p:spPr>
          <a:xfrm>
            <a:off x="2430023" y="10675453"/>
            <a:ext cx="20200055" cy="6369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속성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본문 첫 번째 줄…"/>
          <p:cNvSpPr txBox="1"/>
          <p:nvPr>
            <p:ph type="body" sz="half" idx="21" hasCustomPrompt="1"/>
          </p:nvPr>
        </p:nvSpPr>
        <p:spPr>
          <a:xfrm>
            <a:off x="1753923" y="4939860"/>
            <a:ext cx="20876154" cy="3836282"/>
          </a:xfrm>
          <a:prstGeom prst="rect">
            <a:avLst/>
          </a:prstGeom>
        </p:spPr>
        <p:txBody>
          <a:bodyPr numCol="1" spcCol="38100"/>
          <a:lstStyle>
            <a:lvl1pPr marL="300875" indent="-131851">
              <a:spcBef>
                <a:spcPts val="0"/>
              </a:spcBef>
              <a:buSzTx/>
              <a:buNone/>
              <a:defRPr spc="-20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“멋진 인용구”</a:t>
            </a:r>
          </a:p>
        </p:txBody>
      </p:sp>
      <p:sp>
        <p:nvSpPr>
          <p:cNvPr id="11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이미지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5" name="이미지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6" name="이미지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이미지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3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22" name="프레젠테이션 제목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23" name="본문 첫 번째 줄…"/>
          <p:cNvSpPr txBox="1"/>
          <p:nvPr>
            <p:ph type="body" sz="quarter" idx="1" hasCustomPrompt="1"/>
          </p:nvPr>
        </p:nvSpPr>
        <p:spPr>
          <a:xfrm>
            <a:off x="1207690" y="1106137"/>
            <a:ext cx="21968621" cy="6369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b="1" sz="3400"/>
            </a:lvl1pPr>
            <a:lvl2pPr marL="1041400" indent="-431800" defTabSz="784225">
              <a:lnSpc>
                <a:spcPct val="100000"/>
              </a:lnSpc>
              <a:spcBef>
                <a:spcPts val="0"/>
              </a:spcBef>
              <a:defRPr b="1" sz="3400"/>
            </a:lvl2pPr>
            <a:lvl3pPr marL="1651000" indent="-431800" defTabSz="784225">
              <a:lnSpc>
                <a:spcPct val="100000"/>
              </a:lnSpc>
              <a:spcBef>
                <a:spcPts val="0"/>
              </a:spcBef>
              <a:defRPr b="1" sz="3400"/>
            </a:lvl3pPr>
            <a:lvl4pPr marL="2260600" indent="-431800" defTabSz="784225">
              <a:lnSpc>
                <a:spcPct val="100000"/>
              </a:lnSpc>
              <a:spcBef>
                <a:spcPts val="0"/>
              </a:spcBef>
              <a:defRPr b="1" sz="3400"/>
            </a:lvl4pPr>
            <a:lvl5pPr marL="2870200" indent="-431800" defTabSz="784225">
              <a:lnSpc>
                <a:spcPct val="100000"/>
              </a:lnSpc>
              <a:spcBef>
                <a:spcPts val="0"/>
              </a:spcBef>
              <a:defRPr b="1" sz="3400"/>
            </a:lvl5pPr>
          </a:lstStyle>
          <a:p>
            <a:pPr/>
            <a:r>
              <a:t>저자 및 날짜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본문 첫 번째 줄…"/>
          <p:cNvSpPr txBox="1"/>
          <p:nvPr>
            <p:ph type="body" sz="quarter" idx="22" hasCustomPrompt="1"/>
          </p:nvPr>
        </p:nvSpPr>
        <p:spPr>
          <a:xfrm>
            <a:off x="1206500" y="11609909"/>
            <a:ext cx="21971000" cy="111695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프레젠테이션 부제</a:t>
            </a:r>
          </a:p>
        </p:txBody>
      </p:sp>
      <p:sp>
        <p:nvSpPr>
          <p:cNvPr id="2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3" name="슬라이드 제목"/>
          <p:cNvSpPr txBox="1"/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pPr/>
            <a:r>
              <a:t>슬라이드 제목</a:t>
            </a:r>
          </a:p>
        </p:txBody>
      </p:sp>
      <p:sp>
        <p:nvSpPr>
          <p:cNvPr id="34" name="본문 첫 번째 줄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슬라이드 번호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/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43" name="본문 첫 번째 줄…"/>
          <p:cNvSpPr txBox="1"/>
          <p:nvPr>
            <p:ph type="body" sz="quarter" idx="1" hasCustomPrompt="1"/>
          </p:nvPr>
        </p:nvSpPr>
        <p:spPr>
          <a:xfrm>
            <a:off x="1206500" y="2372960"/>
            <a:ext cx="21971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1pPr>
            <a:lvl2pPr marL="1270000" indent="-660400" defTabSz="792479">
              <a:lnSpc>
                <a:spcPct val="100000"/>
              </a:lnSpc>
              <a:spcBef>
                <a:spcPts val="0"/>
              </a:spcBef>
              <a:defRPr b="1" sz="5200"/>
            </a:lvl2pPr>
            <a:lvl3pPr marL="1879600" indent="-660400" defTabSz="792479">
              <a:lnSpc>
                <a:spcPct val="100000"/>
              </a:lnSpc>
              <a:spcBef>
                <a:spcPts val="0"/>
              </a:spcBef>
              <a:defRPr b="1" sz="5200"/>
            </a:lvl3pPr>
            <a:lvl4pPr marL="2489200" indent="-660400" defTabSz="792479">
              <a:lnSpc>
                <a:spcPct val="100000"/>
              </a:lnSpc>
              <a:spcBef>
                <a:spcPts val="0"/>
              </a:spcBef>
              <a:defRPr b="1" sz="5200"/>
            </a:lvl4pPr>
            <a:lvl5pPr marL="3098800" indent="-660400" defTabSz="792479">
              <a:lnSpc>
                <a:spcPct val="100000"/>
              </a:lnSpc>
              <a:spcBef>
                <a:spcPts val="0"/>
              </a:spcBef>
              <a:defRPr b="1" sz="5200"/>
            </a:lvl5pPr>
          </a:lstStyle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본문 첫 번째 줄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5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슬라이드 구분점 텍스트</a:t>
            </a:r>
          </a:p>
        </p:txBody>
      </p:sp>
      <p:sp>
        <p:nvSpPr>
          <p:cNvPr id="4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본문 첫 번째 줄…"/>
          <p:cNvSpPr txBox="1"/>
          <p:nvPr>
            <p:ph type="body" sz="quarter" idx="1" hasCustomPrompt="1"/>
          </p:nvPr>
        </p:nvSpPr>
        <p:spPr>
          <a:xfrm>
            <a:off x="1206500" y="2372960"/>
            <a:ext cx="9779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1pPr>
            <a:lvl2pPr marL="1270000" indent="-660400" defTabSz="792479">
              <a:lnSpc>
                <a:spcPct val="100000"/>
              </a:lnSpc>
              <a:spcBef>
                <a:spcPts val="0"/>
              </a:spcBef>
              <a:defRPr b="1" sz="5200"/>
            </a:lvl2pPr>
            <a:lvl3pPr marL="1879600" indent="-660400" defTabSz="792479">
              <a:lnSpc>
                <a:spcPct val="100000"/>
              </a:lnSpc>
              <a:spcBef>
                <a:spcPts val="0"/>
              </a:spcBef>
              <a:defRPr b="1" sz="5200"/>
            </a:lvl3pPr>
            <a:lvl4pPr marL="2489200" indent="-660400" defTabSz="792479">
              <a:lnSpc>
                <a:spcPct val="100000"/>
              </a:lnSpc>
              <a:spcBef>
                <a:spcPts val="0"/>
              </a:spcBef>
              <a:defRPr b="1" sz="5200"/>
            </a:lvl4pPr>
            <a:lvl5pPr marL="3098800" indent="-660400" defTabSz="792479">
              <a:lnSpc>
                <a:spcPct val="100000"/>
              </a:lnSpc>
              <a:spcBef>
                <a:spcPts val="0"/>
              </a:spcBef>
              <a:defRPr b="1" sz="5200"/>
            </a:lvl5pPr>
          </a:lstStyle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" name="본문 첫 번째 줄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632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슬라이드 구분점 텍스트</a:t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63" name="슬라이드 제목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6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섹션 제목"/>
          <p:cNvSpPr txBox="1"/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섹션 제목</a:t>
            </a:r>
          </a:p>
        </p:txBody>
      </p:sp>
      <p:sp>
        <p:nvSpPr>
          <p:cNvPr id="72" name="슬라이드 번호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슬라이드 제목"/>
          <p:cNvSpPr txBox="1"/>
          <p:nvPr>
            <p:ph type="title" hasCustomPrompt="1"/>
          </p:nvPr>
        </p:nvSpPr>
        <p:spPr>
          <a:xfrm>
            <a:off x="1206500" y="1079500"/>
            <a:ext cx="21971000" cy="1434951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80" name="본문 첫 번째 줄…"/>
          <p:cNvSpPr txBox="1"/>
          <p:nvPr>
            <p:ph type="body" sz="quarter" idx="1" hasCustomPrompt="1"/>
          </p:nvPr>
        </p:nvSpPr>
        <p:spPr>
          <a:xfrm>
            <a:off x="1206500" y="2372960"/>
            <a:ext cx="21971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1pPr>
            <a:lvl2pPr marL="1270000" indent="-660400" defTabSz="792479">
              <a:lnSpc>
                <a:spcPct val="100000"/>
              </a:lnSpc>
              <a:spcBef>
                <a:spcPts val="0"/>
              </a:spcBef>
              <a:defRPr b="1" sz="5200"/>
            </a:lvl2pPr>
            <a:lvl3pPr marL="1879600" indent="-660400" defTabSz="792479">
              <a:lnSpc>
                <a:spcPct val="100000"/>
              </a:lnSpc>
              <a:spcBef>
                <a:spcPts val="0"/>
              </a:spcBef>
              <a:defRPr b="1" sz="5200"/>
            </a:lvl3pPr>
            <a:lvl4pPr marL="2489200" indent="-660400" defTabSz="792479">
              <a:lnSpc>
                <a:spcPct val="100000"/>
              </a:lnSpc>
              <a:spcBef>
                <a:spcPts val="0"/>
              </a:spcBef>
              <a:defRPr b="1" sz="5200"/>
            </a:lvl4pPr>
            <a:lvl5pPr marL="3098800" indent="-660400" defTabSz="792479">
              <a:lnSpc>
                <a:spcPct val="100000"/>
              </a:lnSpc>
              <a:spcBef>
                <a:spcPts val="0"/>
              </a:spcBef>
              <a:defRPr b="1" sz="5200"/>
            </a:lvl5pPr>
          </a:lstStyle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의제 제목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의제 제목</a:t>
            </a:r>
          </a:p>
        </p:txBody>
      </p:sp>
      <p:sp>
        <p:nvSpPr>
          <p:cNvPr id="89" name="본문 첫 번째 줄…"/>
          <p:cNvSpPr txBox="1"/>
          <p:nvPr>
            <p:ph type="body" sz="quarter" idx="1" hasCustomPrompt="1"/>
          </p:nvPr>
        </p:nvSpPr>
        <p:spPr>
          <a:xfrm>
            <a:off x="1206500" y="2372960"/>
            <a:ext cx="21971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1pPr>
            <a:lvl2pPr marL="1270000" indent="-660400" defTabSz="792479">
              <a:lnSpc>
                <a:spcPct val="100000"/>
              </a:lnSpc>
              <a:spcBef>
                <a:spcPts val="0"/>
              </a:spcBef>
              <a:defRPr b="1" sz="5200"/>
            </a:lvl2pPr>
            <a:lvl3pPr marL="1879600" indent="-660400" defTabSz="792479">
              <a:lnSpc>
                <a:spcPct val="100000"/>
              </a:lnSpc>
              <a:spcBef>
                <a:spcPts val="0"/>
              </a:spcBef>
              <a:defRPr b="1" sz="5200"/>
            </a:lvl3pPr>
            <a:lvl4pPr marL="2489200" indent="-660400" defTabSz="792479">
              <a:lnSpc>
                <a:spcPct val="100000"/>
              </a:lnSpc>
              <a:spcBef>
                <a:spcPts val="0"/>
              </a:spcBef>
              <a:defRPr b="1" sz="5200"/>
            </a:lvl4pPr>
            <a:lvl5pPr marL="3098800" indent="-660400" defTabSz="792479">
              <a:lnSpc>
                <a:spcPct val="100000"/>
              </a:lnSpc>
              <a:spcBef>
                <a:spcPts val="0"/>
              </a:spcBef>
              <a:defRPr b="1" sz="5200"/>
            </a:lvl5pPr>
          </a:lstStyle>
          <a:p>
            <a:pPr/>
            <a:r>
              <a:t>의제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본문 첫 번째 줄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5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99" sz="5500"/>
            </a:lvl1pPr>
          </a:lstStyle>
          <a:p>
            <a:pPr/>
            <a:r>
              <a:t>의제 주제</a:t>
            </a:r>
          </a:p>
        </p:txBody>
      </p:sp>
      <p:sp>
        <p:nvSpPr>
          <p:cNvPr id="9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13" Type="http://schemas.openxmlformats.org/officeDocument/2006/relationships/slideLayout" Target="../slideLayouts/slideLayout12.xml"  /><Relationship Id="rId14" Type="http://schemas.openxmlformats.org/officeDocument/2006/relationships/slideLayout" Target="../slideLayouts/slideLayout13.xml"  /><Relationship Id="rId15" Type="http://schemas.openxmlformats.org/officeDocument/2006/relationships/slideLayout" Target="../slideLayouts/slideLayout14.xml"  /><Relationship Id="rId16" Type="http://schemas.openxmlformats.org/officeDocument/2006/relationships/slideLayout" Target="../slideLayouts/slideLayout15.xml"  /><Relationship Id="rId2" Type="http://schemas.openxmlformats.org/officeDocument/2006/relationships/slideLayout" Target="../slideLayouts/slideLayout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본문 첫 번째 줄…"/>
          <p:cNvSpPr txBox="1"/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1098550">
            <a:normAutofit fontScale="100000" lnSpcReduction="0"/>
          </a:bodyPr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제목 텍스트"/>
          <p:cNvSpPr txBox="1"/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0.png"  /><Relationship Id="rId3" Type="http://schemas.openxmlformats.org/officeDocument/2006/relationships/image" Target="../media/image4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2.png"  /><Relationship Id="rId3" Type="http://schemas.openxmlformats.org/officeDocument/2006/relationships/image" Target="../media/image43.png"  /><Relationship Id="rId4" Type="http://schemas.openxmlformats.org/officeDocument/2006/relationships/image" Target="../media/image4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6.png"  /><Relationship Id="rId4" Type="http://schemas.openxmlformats.org/officeDocument/2006/relationships/image" Target="../media/image47.png"  /><Relationship Id="rId5" Type="http://schemas.openxmlformats.org/officeDocument/2006/relationships/image" Target="../media/image48.png"  /><Relationship Id="rId6" Type="http://schemas.openxmlformats.org/officeDocument/2006/relationships/image" Target="../media/image49.png"  /><Relationship Id="rId7" Type="http://schemas.openxmlformats.org/officeDocument/2006/relationships/image" Target="../media/image50.png"  /><Relationship Id="rId8" Type="http://schemas.openxmlformats.org/officeDocument/2006/relationships/image" Target="../media/image5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png"  /><Relationship Id="rId3" Type="http://schemas.openxmlformats.org/officeDocument/2006/relationships/image" Target="../media/image53.png"  /><Relationship Id="rId4" Type="http://schemas.openxmlformats.org/officeDocument/2006/relationships/image" Target="../media/image54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5.png"  /><Relationship Id="rId3" Type="http://schemas.openxmlformats.org/officeDocument/2006/relationships/image" Target="../media/image56.png"  /><Relationship Id="rId4" Type="http://schemas.openxmlformats.org/officeDocument/2006/relationships/image" Target="../media/image55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png"  /><Relationship Id="rId3" Type="http://schemas.openxmlformats.org/officeDocument/2006/relationships/image" Target="../media/image58.png"  /><Relationship Id="rId4" Type="http://schemas.openxmlformats.org/officeDocument/2006/relationships/image" Target="../media/image5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png"  /><Relationship Id="rId3" Type="http://schemas.openxmlformats.org/officeDocument/2006/relationships/image" Target="../media/image62.png"  /><Relationship Id="rId4" Type="http://schemas.openxmlformats.org/officeDocument/2006/relationships/image" Target="../media/image63.png"  /><Relationship Id="rId5" Type="http://schemas.openxmlformats.org/officeDocument/2006/relationships/image" Target="../media/image64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png"  /><Relationship Id="rId3" Type="http://schemas.openxmlformats.org/officeDocument/2006/relationships/image" Target="../media/image67.png"  /><Relationship Id="rId4" Type="http://schemas.openxmlformats.org/officeDocument/2006/relationships/image" Target="../media/image68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png"  /><Relationship Id="rId3" Type="http://schemas.openxmlformats.org/officeDocument/2006/relationships/image" Target="../media/image70.png"  /><Relationship Id="rId4" Type="http://schemas.openxmlformats.org/officeDocument/2006/relationships/image" Target="../media/image71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hyperlink" Target="http://code.org" TargetMode="External"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3.png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Relationship Id="rId7" Type="http://schemas.openxmlformats.org/officeDocument/2006/relationships/image" Target="../media/image10.png"  /><Relationship Id="rId8" Type="http://schemas.openxmlformats.org/officeDocument/2006/relationships/image" Target="../media/image11.png"  /><Relationship Id="rId9" Type="http://schemas.openxmlformats.org/officeDocument/2006/relationships/image" Target="../media/image12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10" Type="http://schemas.openxmlformats.org/officeDocument/2006/relationships/image" Target="../media/image21.png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16.png"  /><Relationship Id="rId6" Type="http://schemas.openxmlformats.org/officeDocument/2006/relationships/image" Target="../media/image17.png"  /><Relationship Id="rId7" Type="http://schemas.openxmlformats.org/officeDocument/2006/relationships/image" Target="../media/image18.png"  /><Relationship Id="rId8" Type="http://schemas.openxmlformats.org/officeDocument/2006/relationships/image" Target="../media/image19.png"  /><Relationship Id="rId9" Type="http://schemas.openxmlformats.org/officeDocument/2006/relationships/image" Target="../media/image20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Relationship Id="rId6" Type="http://schemas.openxmlformats.org/officeDocument/2006/relationships/image" Target="../media/image30.png"  /><Relationship Id="rId7" Type="http://schemas.openxmlformats.org/officeDocument/2006/relationships/image" Target="../media/image31.png"  /><Relationship Id="rId8" Type="http://schemas.openxmlformats.org/officeDocument/2006/relationships/image" Target="../media/image3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Relationship Id="rId5" Type="http://schemas.openxmlformats.org/officeDocument/2006/relationships/image" Target="../media/image36.png"  /><Relationship Id="rId6" Type="http://schemas.openxmlformats.org/officeDocument/2006/relationships/image" Target="../media/image37.png"  /><Relationship Id="rId7" Type="http://schemas.openxmlformats.org/officeDocument/2006/relationships/image" Target="../media/image38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adyAI 커리큘럼에서 추구하는 AI 교육의 5가지 아이디어와 동일"/>
          <p:cNvSpPr txBox="1"/>
          <p:nvPr/>
        </p:nvSpPr>
        <p:spPr>
          <a:xfrm>
            <a:off x="301967" y="413159"/>
            <a:ext cx="6717304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1500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해외자료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ReadyAI 커리큘럼에서 추구하는 AI 교육의 5가지 아이디어와 동일"/>
          <p:cNvSpPr txBox="1"/>
          <p:nvPr/>
        </p:nvSpPr>
        <p:spPr>
          <a:xfrm>
            <a:off x="10319639" y="367442"/>
            <a:ext cx="9216088" cy="324675"/>
          </a:xfrm>
          <a:prstGeom prst="rect">
            <a:avLst/>
          </a:prstGeom>
          <a:ln w="12700">
            <a:miter/>
          </a:ln>
        </p:spPr>
        <p:txBody>
          <a:bodyPr lIns="50800" tIns="50800" rIns="50800" bIns="50800" anchor="ctr">
            <a:spAutoFit/>
          </a:bodyPr>
          <a:lstStyle>
            <a:lvl1pPr algn="l">
              <a:defRPr sz="1500" b="1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>
              <a:defRPr/>
            </a:pPr>
            <a:r>
              <a:rPr lang="ko-KR" altLang="en-US"/>
              <a:t>BIG IDEA # 3 : Machine Learning Progress chart</a:t>
            </a:r>
            <a:endParaRPr lang="ko-KR" altLang="en-US"/>
          </a:p>
        </p:txBody>
      </p:sp>
      <p:pic>
        <p:nvPicPr>
          <p:cNvPr id="322" name="이미지" descr="이미지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70583" y="844326"/>
            <a:ext cx="13598020" cy="11807589"/>
          </a:xfrm>
          <a:prstGeom prst="rect">
            <a:avLst/>
          </a:prstGeom>
          <a:ln w="12700">
            <a:miter/>
          </a:ln>
        </p:spPr>
      </p:pic>
      <p:sp>
        <p:nvSpPr>
          <p:cNvPr id="323" name="ReadyAI 커리큘럼에서 추구하는 AI 교육의 5가지 아이디어와 동일"/>
          <p:cNvSpPr txBox="1"/>
          <p:nvPr/>
        </p:nvSpPr>
        <p:spPr>
          <a:xfrm>
            <a:off x="10319639" y="5984429"/>
            <a:ext cx="2260222" cy="324675"/>
          </a:xfrm>
          <a:prstGeom prst="rect">
            <a:avLst/>
          </a:prstGeom>
          <a:ln w="12700">
            <a:miter/>
          </a:ln>
        </p:spPr>
        <p:txBody>
          <a:bodyPr lIns="50800" tIns="50800" rIns="50800" bIns="50800" anchor="ctr">
            <a:spAutoFit/>
          </a:bodyPr>
          <a:lstStyle>
            <a:lvl1pPr algn="l">
              <a:defRPr sz="1500" b="1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>
              <a:defRPr/>
            </a:pPr>
            <a:r>
              <a:rPr lang="ko-KR" altLang="en-US"/>
              <a:t>Humans vs machines</a:t>
            </a:r>
            <a:endParaRPr lang="ko-KR" altLang="en-US"/>
          </a:p>
        </p:txBody>
      </p:sp>
      <p:sp>
        <p:nvSpPr>
          <p:cNvPr id="324" name="ReadyAI 커리큘럼에서 추구하는 AI 교육의 5가지 아이디어와 동일"/>
          <p:cNvSpPr txBox="1"/>
          <p:nvPr/>
        </p:nvSpPr>
        <p:spPr>
          <a:xfrm>
            <a:off x="10319639" y="12297621"/>
            <a:ext cx="9216088" cy="326180"/>
          </a:xfrm>
          <a:prstGeom prst="rect">
            <a:avLst/>
          </a:prstGeom>
          <a:ln w="12700">
            <a:miter/>
          </a:ln>
        </p:spPr>
        <p:txBody>
          <a:bodyPr lIns="50800" tIns="50800" rIns="50800" bIns="50800" anchor="ctr">
            <a:spAutoFit/>
          </a:bodyPr>
          <a:lstStyle>
            <a:lvl1pPr algn="l">
              <a:defRPr sz="1500" b="1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>
              <a:defRPr/>
            </a:pPr>
            <a:r>
              <a:rPr lang="ko-KR" altLang="en-US"/>
              <a:t>Finding Patterns in Data</a:t>
            </a:r>
            <a:endParaRPr lang="ko-KR" altLang="en-US"/>
          </a:p>
        </p:txBody>
      </p:sp>
      <p:sp>
        <p:nvSpPr>
          <p:cNvPr id="326" name="직사각형"/>
          <p:cNvSpPr/>
          <p:nvPr/>
        </p:nvSpPr>
        <p:spPr>
          <a:xfrm>
            <a:off x="11520126" y="6345230"/>
            <a:ext cx="1550923" cy="299277"/>
          </a:xfrm>
          <a:prstGeom prst="rect">
            <a:avLst/>
          </a:prstGeom>
          <a:solidFill>
            <a:schemeClr val="accent1">
              <a:lumOff val="12500"/>
              <a:alpha val="30000"/>
            </a:scheme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327" name="직사각형"/>
          <p:cNvSpPr/>
          <p:nvPr/>
        </p:nvSpPr>
        <p:spPr>
          <a:xfrm>
            <a:off x="11968859" y="6895565"/>
            <a:ext cx="1652391" cy="299277"/>
          </a:xfrm>
          <a:prstGeom prst="rect">
            <a:avLst/>
          </a:prstGeom>
          <a:solidFill>
            <a:schemeClr val="accent1">
              <a:lumOff val="12500"/>
              <a:alpha val="30000"/>
            </a:scheme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329" name="직사각형"/>
          <p:cNvSpPr/>
          <p:nvPr/>
        </p:nvSpPr>
        <p:spPr>
          <a:xfrm>
            <a:off x="16006421" y="6345230"/>
            <a:ext cx="1773636" cy="299277"/>
          </a:xfrm>
          <a:prstGeom prst="rect">
            <a:avLst/>
          </a:prstGeom>
          <a:solidFill>
            <a:schemeClr val="accent1">
              <a:lumOff val="12500"/>
              <a:alpha val="30000"/>
            </a:scheme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336" name="직사각형"/>
          <p:cNvSpPr/>
          <p:nvPr/>
        </p:nvSpPr>
        <p:spPr>
          <a:xfrm>
            <a:off x="17972712" y="1713964"/>
            <a:ext cx="724762" cy="299277"/>
          </a:xfrm>
          <a:prstGeom prst="rect">
            <a:avLst/>
          </a:prstGeom>
          <a:solidFill>
            <a:schemeClr val="accent1">
              <a:lumOff val="12500"/>
              <a:alpha val="30000"/>
            </a:scheme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337" name="직사각형"/>
          <p:cNvSpPr/>
          <p:nvPr/>
        </p:nvSpPr>
        <p:spPr>
          <a:xfrm>
            <a:off x="14763844" y="1942563"/>
            <a:ext cx="724762" cy="299277"/>
          </a:xfrm>
          <a:prstGeom prst="rect">
            <a:avLst/>
          </a:prstGeom>
          <a:solidFill>
            <a:schemeClr val="accent1">
              <a:lumOff val="12500"/>
              <a:alpha val="30000"/>
            </a:scheme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338" name="직사각형"/>
          <p:cNvSpPr/>
          <p:nvPr/>
        </p:nvSpPr>
        <p:spPr>
          <a:xfrm>
            <a:off x="16530859" y="1942563"/>
            <a:ext cx="1347379" cy="299277"/>
          </a:xfrm>
          <a:prstGeom prst="rect">
            <a:avLst/>
          </a:prstGeom>
          <a:solidFill>
            <a:schemeClr val="accent1">
              <a:lumOff val="12500"/>
              <a:alpha val="30000"/>
            </a:scheme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341" name="직사각형"/>
          <p:cNvSpPr/>
          <p:nvPr/>
        </p:nvSpPr>
        <p:spPr>
          <a:xfrm>
            <a:off x="19583732" y="1713964"/>
            <a:ext cx="1347379" cy="299277"/>
          </a:xfrm>
          <a:prstGeom prst="rect">
            <a:avLst/>
          </a:prstGeom>
          <a:solidFill>
            <a:schemeClr val="accent1">
              <a:lumOff val="12500"/>
              <a:alpha val="30000"/>
            </a:scheme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342" name="직사각형"/>
          <p:cNvSpPr/>
          <p:nvPr/>
        </p:nvSpPr>
        <p:spPr>
          <a:xfrm>
            <a:off x="19169632" y="1942563"/>
            <a:ext cx="1550923" cy="299277"/>
          </a:xfrm>
          <a:prstGeom prst="rect">
            <a:avLst/>
          </a:prstGeom>
          <a:solidFill>
            <a:schemeClr val="accent1">
              <a:lumOff val="12500"/>
              <a:alpha val="30000"/>
            </a:scheme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343" name="직사각형"/>
          <p:cNvSpPr/>
          <p:nvPr/>
        </p:nvSpPr>
        <p:spPr>
          <a:xfrm>
            <a:off x="20989172" y="1713964"/>
            <a:ext cx="2647938" cy="299277"/>
          </a:xfrm>
          <a:prstGeom prst="rect">
            <a:avLst/>
          </a:prstGeom>
          <a:solidFill>
            <a:schemeClr val="accent1">
              <a:lumOff val="12500"/>
              <a:alpha val="30000"/>
            </a:scheme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345" name="AI4K12"/>
          <p:cNvSpPr txBox="1"/>
          <p:nvPr/>
        </p:nvSpPr>
        <p:spPr>
          <a:xfrm>
            <a:off x="254326" y="260382"/>
            <a:ext cx="1110924" cy="461366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>
              <a:defRPr/>
            </a:pPr>
            <a:r>
              <a:rPr lang="ko-KR" altLang="en-US"/>
              <a:t>AI4K12</a:t>
            </a:r>
            <a:endParaRPr lang="ko-KR" altLang="en-US"/>
          </a:p>
        </p:txBody>
      </p:sp>
      <p:sp>
        <p:nvSpPr>
          <p:cNvPr id="346" name="직사각형"/>
          <p:cNvSpPr/>
          <p:nvPr/>
        </p:nvSpPr>
        <p:spPr>
          <a:xfrm>
            <a:off x="22067332" y="9073745"/>
            <a:ext cx="1652391" cy="299277"/>
          </a:xfrm>
          <a:prstGeom prst="rect">
            <a:avLst/>
          </a:prstGeom>
          <a:solidFill>
            <a:schemeClr val="accent1">
              <a:lumOff val="12500"/>
              <a:alpha val="30000"/>
            </a:scheme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347" name="직사각형"/>
          <p:cNvSpPr/>
          <p:nvPr/>
        </p:nvSpPr>
        <p:spPr>
          <a:xfrm>
            <a:off x="19573092" y="10511365"/>
            <a:ext cx="621580" cy="299277"/>
          </a:xfrm>
          <a:prstGeom prst="rect">
            <a:avLst/>
          </a:prstGeom>
          <a:solidFill>
            <a:schemeClr val="accent1">
              <a:lumOff val="12500"/>
              <a:alpha val="30000"/>
            </a:scheme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348" name="직사각형"/>
          <p:cNvSpPr/>
          <p:nvPr/>
        </p:nvSpPr>
        <p:spPr>
          <a:xfrm>
            <a:off x="19797176" y="10929614"/>
            <a:ext cx="724762" cy="299278"/>
          </a:xfrm>
          <a:prstGeom prst="rect">
            <a:avLst/>
          </a:prstGeom>
          <a:solidFill>
            <a:schemeClr val="accent1">
              <a:lumOff val="12500"/>
              <a:alpha val="30000"/>
            </a:scheme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349" name="직사각형"/>
          <p:cNvSpPr/>
          <p:nvPr/>
        </p:nvSpPr>
        <p:spPr>
          <a:xfrm>
            <a:off x="22367428" y="11671473"/>
            <a:ext cx="1052199" cy="299277"/>
          </a:xfrm>
          <a:prstGeom prst="rect">
            <a:avLst/>
          </a:prstGeom>
          <a:solidFill>
            <a:schemeClr val="accent1">
              <a:lumOff val="12500"/>
              <a:alpha val="30000"/>
            </a:scheme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350" name="직사각형"/>
          <p:cNvSpPr/>
          <p:nvPr/>
        </p:nvSpPr>
        <p:spPr>
          <a:xfrm>
            <a:off x="19263218" y="11861122"/>
            <a:ext cx="441446" cy="299277"/>
          </a:xfrm>
          <a:prstGeom prst="rect">
            <a:avLst/>
          </a:prstGeom>
          <a:solidFill>
            <a:schemeClr val="accent1">
              <a:lumOff val="12500"/>
              <a:alpha val="30000"/>
            </a:scheme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351" name="직사각형"/>
          <p:cNvSpPr/>
          <p:nvPr/>
        </p:nvSpPr>
        <p:spPr>
          <a:xfrm>
            <a:off x="10641076" y="1734120"/>
            <a:ext cx="3862275" cy="299277"/>
          </a:xfrm>
          <a:prstGeom prst="rect">
            <a:avLst/>
          </a:prstGeom>
          <a:solidFill>
            <a:schemeClr val="accent1">
              <a:lumOff val="12500"/>
              <a:alpha val="30000"/>
            </a:scheme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352" name="직사각형"/>
          <p:cNvSpPr/>
          <p:nvPr/>
        </p:nvSpPr>
        <p:spPr>
          <a:xfrm>
            <a:off x="10260862" y="2009361"/>
            <a:ext cx="1259263" cy="232478"/>
          </a:xfrm>
          <a:prstGeom prst="rect">
            <a:avLst/>
          </a:prstGeom>
          <a:solidFill>
            <a:schemeClr val="accent1">
              <a:lumOff val="12500"/>
              <a:alpha val="30000"/>
            </a:scheme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graphicFrame>
        <p:nvGraphicFramePr>
          <p:cNvPr id="353" name=""/>
          <p:cNvGraphicFramePr>
            <a:graphicFrameLocks noGrp="1"/>
          </p:cNvGraphicFramePr>
          <p:nvPr/>
        </p:nvGraphicFramePr>
        <p:xfrm>
          <a:off x="472567" y="920877"/>
          <a:ext cx="9495155" cy="1180038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654425"/>
                <a:gridCol w="5840730"/>
              </a:tblGrid>
              <a:tr h="313236"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indent="457200">
                        <a:defRPr/>
                      </a:pPr>
                      <a:r>
                        <a:rPr>
                          <a:latin typeface="새굴림"/>
                          <a:ea typeface="새굴림"/>
                          <a:cs typeface="Helvetica Light"/>
                          <a:sym typeface="Helvetica Light"/>
                        </a:rPr>
                        <a:t>Q &amp; A</a:t>
                      </a:r>
                      <a:endParaRPr>
                        <a:latin typeface="새굴림"/>
                        <a:ea typeface="새굴림"/>
                        <a:cs typeface="Helvetica Light"/>
                        <a:sym typeface="Helvetica Light"/>
                      </a:endParaRPr>
                    </a:p>
                  </a:txBody>
                  <a:tcPr marL="91440" marR="91440"/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18978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defTabSz="457200">
                        <a:lnSpc>
                          <a:spcPts val="3700"/>
                        </a:lnSpc>
                        <a:defRPr/>
                      </a:pPr>
                      <a:r>
                        <a:rPr>
                          <a:latin typeface="새굴림"/>
                          <a:ea typeface="새굴림"/>
                          <a:cs typeface="Helvetica Light"/>
                          <a:sym typeface="Helvetica Light"/>
                        </a:rPr>
                        <a:t>AI를 고등학교 졸업 후 </a:t>
                      </a:r>
                      <a:endParaRPr>
                        <a:latin typeface="새굴림"/>
                        <a:ea typeface="새굴림"/>
                        <a:cs typeface="Helvetica Light"/>
                        <a:sym typeface="Helvetica Light"/>
                      </a:endParaRPr>
                    </a:p>
                    <a:p>
                      <a:pPr defTabSz="457200">
                        <a:lnSpc>
                          <a:spcPts val="3700"/>
                        </a:lnSpc>
                        <a:defRPr/>
                      </a:pPr>
                      <a:r>
                        <a:rPr>
                          <a:latin typeface="새굴림"/>
                          <a:ea typeface="새굴림"/>
                          <a:cs typeface="Helvetica Light"/>
                          <a:sym typeface="Helvetica Light"/>
                        </a:rPr>
                        <a:t>들으면 늦는가?</a:t>
                      </a:r>
                      <a:endParaRPr>
                        <a:latin typeface="새굴림"/>
                        <a:ea typeface="새굴림"/>
                        <a:cs typeface="Helvetica Light"/>
                        <a:sym typeface="Helvetica Light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150394" indent="-150394" algn="l" defTabSz="457200">
                        <a:lnSpc>
                          <a:spcPts val="3100"/>
                        </a:lnSpc>
                        <a:buSzPct val="100000"/>
                        <a:buChar char="*"/>
                        <a:defRPr/>
                      </a:pPr>
                      <a:r>
                        <a:rPr lang="ko-KR" altLang="en-US">
                          <a:latin typeface="새굴림"/>
                          <a:ea typeface="새굴림"/>
                        </a:rPr>
                        <a:t>학생들이 관심이 있음 (children are interested)</a:t>
                      </a:r>
                      <a:endParaRPr lang="ko-KR" altLang="en-US">
                        <a:latin typeface="새굴림"/>
                        <a:ea typeface="새굴림"/>
                      </a:endParaRPr>
                    </a:p>
                    <a:p>
                      <a:pPr marL="150394" indent="-150394" algn="l" defTabSz="457200">
                        <a:lnSpc>
                          <a:spcPts val="3100"/>
                        </a:lnSpc>
                        <a:buSzPct val="100000"/>
                        <a:buChar char="*"/>
                        <a:defRPr/>
                      </a:pPr>
                      <a:r>
                        <a:rPr lang="ko-KR" altLang="en-US">
                          <a:latin typeface="새굴림"/>
                          <a:ea typeface="새굴림"/>
                        </a:rPr>
                        <a:t>어른들과 media가 계속해서 AI의 중요성에 대해 강조 (adults are talking about importance of AI) </a:t>
                      </a:r>
                      <a:endParaRPr lang="ko-KR" altLang="en-US">
                        <a:latin typeface="새굴림"/>
                        <a:ea typeface="새굴림"/>
                      </a:endParaRPr>
                    </a:p>
                    <a:p>
                      <a:pPr marL="150394" indent="-150394" algn="l" defTabSz="457200">
                        <a:lnSpc>
                          <a:spcPts val="3100"/>
                        </a:lnSpc>
                        <a:buSzPct val="100000"/>
                        <a:buChar char="*"/>
                        <a:defRPr/>
                      </a:pPr>
                      <a:r>
                        <a:rPr lang="ko-KR" altLang="en-US">
                          <a:latin typeface="새굴림"/>
                          <a:ea typeface="새굴림"/>
                        </a:rPr>
                        <a:t>학생들이 테크놀로지 분야에 눈을 뜨고 길을 열어주기 위하여 (persuade children to pursue a career in technology)</a:t>
                      </a:r>
                      <a:endParaRPr lang="ko-KR" altLang="en-US">
                        <a:latin typeface="새굴림"/>
                        <a:ea typeface="새굴림"/>
                      </a:endParaRPr>
                    </a:p>
                  </a:txBody>
                  <a:tcPr marL="91440" marR="91440"/>
                </a:tc>
              </a:tr>
              <a:tr h="121811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defTabSz="457200">
                        <a:lnSpc>
                          <a:spcPts val="3700"/>
                        </a:lnSpc>
                        <a:defRPr/>
                      </a:pPr>
                      <a:r>
                        <a:rPr>
                          <a:latin typeface="새굴림"/>
                          <a:ea typeface="새굴림"/>
                          <a:cs typeface="Helvetica Light"/>
                          <a:sym typeface="Helvetica Light"/>
                        </a:rPr>
                        <a:t>AI4K12 가이드라인을 교사들이 어떤 방식으로 활용할 수 있는가? </a:t>
                      </a:r>
                      <a:endParaRPr>
                        <a:latin typeface="새굴림"/>
                        <a:ea typeface="새굴림"/>
                        <a:cs typeface="Helvetica Light"/>
                        <a:sym typeface="Helvetica Light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150394" indent="-150394" algn="l" defTabSz="457200">
                        <a:lnSpc>
                          <a:spcPts val="3100"/>
                        </a:lnSpc>
                        <a:buSzPct val="100000"/>
                        <a:buChar char="*"/>
                        <a:defRPr/>
                      </a:pPr>
                      <a:r>
                        <a:rPr lang="ko-KR" altLang="en-US">
                          <a:latin typeface="새굴림"/>
                          <a:ea typeface="새굴림"/>
                        </a:rPr>
                        <a:t>어떤 학년에 어떤 컨텐츠를 커버 해야하는지에 대한 가이드 </a:t>
                      </a:r>
                      <a:endParaRPr lang="ko-KR" altLang="en-US">
                        <a:latin typeface="새굴림"/>
                        <a:ea typeface="새굴림"/>
                      </a:endParaRPr>
                    </a:p>
                    <a:p>
                      <a:pPr marL="150394" indent="-150394" algn="l" defTabSz="457200">
                        <a:lnSpc>
                          <a:spcPts val="3100"/>
                        </a:lnSpc>
                        <a:buSzPct val="100000"/>
                        <a:buChar char="*"/>
                        <a:defRPr/>
                      </a:pPr>
                      <a:r>
                        <a:rPr lang="ko-KR" altLang="en-US">
                          <a:latin typeface="새굴림"/>
                          <a:ea typeface="새굴림"/>
                        </a:rPr>
                        <a:t>어떤 컨셉을 소개할 것인지에 대한 가이드</a:t>
                      </a:r>
                      <a:endParaRPr lang="ko-KR" altLang="en-US">
                        <a:latin typeface="새굴림"/>
                        <a:ea typeface="새굴림"/>
                      </a:endParaRPr>
                    </a:p>
                  </a:txBody>
                  <a:tcPr marL="91440" marR="91440"/>
                </a:tc>
              </a:tr>
              <a:tr h="2057654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defTabSz="457200">
                        <a:lnSpc>
                          <a:spcPts val="3700"/>
                        </a:lnSpc>
                        <a:defRPr/>
                      </a:pPr>
                      <a:r>
                        <a:rPr>
                          <a:latin typeface="새굴림"/>
                          <a:ea typeface="새굴림"/>
                          <a:cs typeface="Helvetica Light"/>
                          <a:sym typeface="Helvetica Light"/>
                        </a:rPr>
                        <a:t>학생들이 커리큘럼을 수료 한 후 무엇을 할 수 있어야 하는가? </a:t>
                      </a:r>
                      <a:endParaRPr>
                        <a:latin typeface="새굴림"/>
                        <a:ea typeface="새굴림"/>
                        <a:cs typeface="Helvetica Light"/>
                        <a:sym typeface="Helvetica Light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150394" indent="-150394" algn="l" defTabSz="457200">
                        <a:lnSpc>
                          <a:spcPts val="3100"/>
                        </a:lnSpc>
                        <a:buSzPct val="100000"/>
                        <a:buChar char="*"/>
                        <a:defRPr/>
                      </a:pPr>
                      <a:r>
                        <a:rPr lang="ko-KR" altLang="en-US">
                          <a:latin typeface="새굴림"/>
                          <a:ea typeface="새굴림"/>
                        </a:rPr>
                        <a:t>AI 기술이 어떻게 활용되고 있는지에 대해서 설명할 수 있어야 함. 물론, 학년에 따라 다름 </a:t>
                      </a:r>
                      <a:endParaRPr lang="ko-KR" altLang="en-US">
                        <a:latin typeface="새굴림"/>
                        <a:ea typeface="새굴림"/>
                      </a:endParaRPr>
                    </a:p>
                    <a:p>
                      <a:pPr marL="150394" indent="-150394" algn="l" defTabSz="457200">
                        <a:lnSpc>
                          <a:spcPts val="3100"/>
                        </a:lnSpc>
                        <a:buSzPct val="100000"/>
                        <a:buChar char="*"/>
                        <a:defRPr/>
                      </a:pPr>
                      <a:r>
                        <a:rPr lang="ko-KR" altLang="en-US">
                          <a:latin typeface="새굴림"/>
                          <a:ea typeface="새굴림"/>
                        </a:rPr>
                        <a:t>자율주행자동차라면 :</a:t>
                      </a:r>
                      <a:br>
                        <a:rPr lang="ko-KR" altLang="en-US">
                          <a:latin typeface="새굴림"/>
                          <a:ea typeface="새굴림"/>
                        </a:rPr>
                      </a:br>
                      <a:r>
                        <a:rPr lang="ko-KR" altLang="en-US">
                          <a:latin typeface="새굴림"/>
                          <a:ea typeface="새굴림"/>
                        </a:rPr>
                        <a:t>- 센서를 활용하여 인간과 길들을 파악</a:t>
                      </a:r>
                      <a:br>
                        <a:rPr lang="ko-KR" altLang="en-US">
                          <a:latin typeface="새굴림"/>
                          <a:ea typeface="새굴림"/>
                        </a:rPr>
                      </a:br>
                      <a:r>
                        <a:rPr lang="ko-KR" altLang="en-US">
                          <a:latin typeface="새굴림"/>
                          <a:ea typeface="새굴림"/>
                        </a:rPr>
                        <a:t>- 네비게이션 활용</a:t>
                      </a:r>
                      <a:br>
                        <a:rPr lang="ko-KR" altLang="en-US">
                          <a:latin typeface="새굴림"/>
                          <a:ea typeface="새굴림"/>
                        </a:rPr>
                      </a:br>
                      <a:r>
                        <a:rPr lang="ko-KR" altLang="en-US">
                          <a:latin typeface="새굴림"/>
                          <a:ea typeface="새굴림"/>
                        </a:rPr>
                        <a:t>- 알고리즘을 활용하여 최단거리를 찾아 감</a:t>
                      </a:r>
                      <a:endParaRPr lang="ko-KR" altLang="en-US">
                        <a:latin typeface="새굴림"/>
                        <a:ea typeface="새굴림"/>
                      </a:endParaRPr>
                    </a:p>
                    <a:p>
                      <a:pPr marL="150394" indent="-150394" algn="l" defTabSz="457200">
                        <a:lnSpc>
                          <a:spcPts val="3100"/>
                        </a:lnSpc>
                        <a:buSzPct val="100000"/>
                        <a:buChar char="*"/>
                        <a:defRPr/>
                      </a:pPr>
                      <a:r>
                        <a:rPr lang="ko-KR" altLang="en-US">
                          <a:latin typeface="새굴림"/>
                          <a:ea typeface="새굴림"/>
                        </a:rPr>
                        <a:t>최종적으로는 본인들의 프로그램에 AI를 접목시키는 것이 목적</a:t>
                      </a:r>
                      <a:endParaRPr lang="ko-KR" altLang="en-US">
                        <a:latin typeface="새굴림"/>
                        <a:ea typeface="새굴림"/>
                      </a:endParaRPr>
                    </a:p>
                  </a:txBody>
                  <a:tcPr marL="91440" marR="91440"/>
                </a:tc>
              </a:tr>
              <a:tr h="121811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defTabSz="457200">
                        <a:lnSpc>
                          <a:spcPts val="3700"/>
                        </a:lnSpc>
                        <a:defRPr/>
                      </a:pPr>
                      <a:r>
                        <a:rPr>
                          <a:latin typeface="새굴림"/>
                          <a:ea typeface="새굴림"/>
                          <a:cs typeface="Helvetica Light"/>
                          <a:sym typeface="Helvetica Light"/>
                        </a:rPr>
                        <a:t>학생들이 너무 어렵다고 생각하면? </a:t>
                      </a:r>
                      <a:endParaRPr>
                        <a:latin typeface="새굴림"/>
                        <a:ea typeface="새굴림"/>
                        <a:cs typeface="Helvetica Light"/>
                        <a:sym typeface="Helvetica Light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l" defTabSz="457200">
                        <a:lnSpc>
                          <a:spcPts val="3100"/>
                        </a:lnSpc>
                        <a:defRPr/>
                      </a:pPr>
                      <a:r>
                        <a:rPr>
                          <a:latin typeface="새굴림"/>
                          <a:ea typeface="새굴림"/>
                          <a:cs typeface="Helvetica Light"/>
                          <a:sym typeface="Helvetica Light"/>
                        </a:rPr>
                        <a:t>* AI의 이론이나 기술에 대해서만 가르치는 것이 좋지 않음.</a:t>
                      </a:r>
                      <a:r>
                        <a:rPr>
                          <a:ea typeface="새굴림"/>
                          <a:cs typeface="Helvetica Light"/>
                          <a:sym typeface="Helvetica Light"/>
                        </a:rPr>
                        <a:t> </a:t>
                      </a:r>
                      <a:r>
                        <a:rPr>
                          <a:latin typeface="새굴림"/>
                          <a:ea typeface="새굴림"/>
                          <a:cs typeface="Helvetica Light"/>
                          <a:sym typeface="Helvetica Light"/>
                        </a:rPr>
                        <a:t>* AI의 예와 현실에서 사용되고 있는 시스템에 대해서 노출시켜야 함.</a:t>
                      </a:r>
                      <a:endParaRPr>
                        <a:latin typeface="새굴림"/>
                        <a:ea typeface="새굴림"/>
                        <a:cs typeface="Helvetica Light"/>
                        <a:sym typeface="Helvetica Light"/>
                      </a:endParaRPr>
                    </a:p>
                  </a:txBody>
                  <a:tcPr marL="91440" marR="91440"/>
                </a:tc>
              </a:tr>
              <a:tr h="2057654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defTabSz="457200">
                        <a:lnSpc>
                          <a:spcPts val="3700"/>
                        </a:lnSpc>
                        <a:defRPr/>
                      </a:pPr>
                      <a:r>
                        <a:rPr>
                          <a:latin typeface="새굴림"/>
                          <a:ea typeface="새굴림"/>
                          <a:cs typeface="Helvetica Light"/>
                          <a:sym typeface="Helvetica Light"/>
                        </a:rPr>
                        <a:t>수학이 중요한가?</a:t>
                      </a:r>
                      <a:endParaRPr>
                        <a:latin typeface="새굴림"/>
                        <a:ea typeface="새굴림"/>
                        <a:cs typeface="Helvetica Light"/>
                        <a:sym typeface="Helvetica Light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150394" indent="-150394" algn="l" defTabSz="457200">
                        <a:lnSpc>
                          <a:spcPts val="3100"/>
                        </a:lnSpc>
                        <a:buSzPct val="100000"/>
                        <a:buChar char="*"/>
                        <a:defRPr/>
                      </a:pPr>
                      <a:r>
                        <a:rPr lang="ko-KR" altLang="en-US">
                          <a:latin typeface="새굴림"/>
                          <a:ea typeface="새굴림"/>
                        </a:rPr>
                        <a:t>YES </a:t>
                      </a:r>
                      <a:endParaRPr lang="ko-KR" altLang="en-US">
                        <a:latin typeface="새굴림"/>
                        <a:ea typeface="새굴림"/>
                      </a:endParaRPr>
                    </a:p>
                    <a:p>
                      <a:pPr marL="150394" indent="-150394" algn="l" defTabSz="457200">
                        <a:lnSpc>
                          <a:spcPts val="3100"/>
                        </a:lnSpc>
                        <a:buSzPct val="100000"/>
                        <a:buChar char="*"/>
                        <a:defRPr/>
                      </a:pPr>
                      <a:r>
                        <a:rPr lang="ko-KR" altLang="en-US">
                          <a:latin typeface="새굴림"/>
                          <a:ea typeface="새굴림"/>
                        </a:rPr>
                        <a:t>통계와 확률 (statics &amp; probability)</a:t>
                      </a:r>
                      <a:endParaRPr lang="ko-KR" altLang="en-US">
                        <a:latin typeface="새굴림"/>
                        <a:ea typeface="새굴림"/>
                      </a:endParaRPr>
                    </a:p>
                    <a:p>
                      <a:pPr marL="150394" indent="-150394" algn="l" defTabSz="457200">
                        <a:lnSpc>
                          <a:spcPts val="3100"/>
                        </a:lnSpc>
                        <a:buSzPct val="100000"/>
                        <a:buChar char="*"/>
                        <a:defRPr/>
                      </a:pPr>
                      <a:r>
                        <a:rPr lang="ko-KR" altLang="en-US">
                          <a:latin typeface="새굴림"/>
                          <a:ea typeface="새굴림"/>
                        </a:rPr>
                        <a:t>linear algebra (optimization) </a:t>
                      </a:r>
                      <a:endParaRPr lang="ko-KR" altLang="en-US">
                        <a:latin typeface="새굴림"/>
                        <a:ea typeface="새굴림"/>
                      </a:endParaRPr>
                    </a:p>
                    <a:p>
                      <a:pPr marL="150394" indent="-150394" algn="l" defTabSz="457200">
                        <a:lnSpc>
                          <a:spcPts val="3100"/>
                        </a:lnSpc>
                        <a:buSzPct val="100000"/>
                        <a:buChar char="*"/>
                        <a:defRPr/>
                      </a:pPr>
                      <a:r>
                        <a:rPr lang="ko-KR" altLang="en-US">
                          <a:latin typeface="새굴림"/>
                          <a:ea typeface="새굴림"/>
                        </a:rPr>
                        <a:t>gradient descent (neural network)</a:t>
                      </a:r>
                      <a:endParaRPr lang="ko-KR" altLang="en-US">
                        <a:latin typeface="새굴림"/>
                        <a:ea typeface="새굴림"/>
                      </a:endParaRPr>
                    </a:p>
                    <a:p>
                      <a:pPr marL="150394" indent="-150394" algn="l" defTabSz="457200">
                        <a:lnSpc>
                          <a:spcPts val="3100"/>
                        </a:lnSpc>
                        <a:buSzPct val="100000"/>
                        <a:buChar char="*"/>
                        <a:defRPr/>
                      </a:pPr>
                      <a:r>
                        <a:rPr lang="ko-KR" altLang="en-US">
                          <a:latin typeface="새굴림"/>
                          <a:ea typeface="새굴림"/>
                        </a:rPr>
                        <a:t>AI쪽으로 커리어를 생각한다면, 높은 수학 이해도가 필요. </a:t>
                      </a:r>
                      <a:endParaRPr lang="ko-KR" altLang="en-US">
                        <a:latin typeface="새굴림"/>
                        <a:ea typeface="새굴림"/>
                      </a:endParaRPr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이미지" descr="이미지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594072" y="766232"/>
            <a:ext cx="11476663" cy="10204363"/>
          </a:xfrm>
          <a:prstGeom prst="rect">
            <a:avLst/>
          </a:prstGeom>
          <a:ln w="12700">
            <a:miter/>
          </a:ln>
        </p:spPr>
      </p:pic>
      <p:pic>
        <p:nvPicPr>
          <p:cNvPr id="353" name="이미지" descr="이미지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6316" y="516466"/>
            <a:ext cx="11849066" cy="9414696"/>
          </a:xfrm>
          <a:prstGeom prst="rect">
            <a:avLst/>
          </a:prstGeom>
          <a:ln w="12700">
            <a:miter/>
          </a:ln>
        </p:spPr>
      </p:pic>
      <p:sp>
        <p:nvSpPr>
          <p:cNvPr id="354" name="직사각형"/>
          <p:cNvSpPr/>
          <p:nvPr/>
        </p:nvSpPr>
        <p:spPr>
          <a:xfrm>
            <a:off x="1529458" y="1671630"/>
            <a:ext cx="804666" cy="256083"/>
          </a:xfrm>
          <a:prstGeom prst="rect">
            <a:avLst/>
          </a:prstGeom>
          <a:solidFill>
            <a:schemeClr val="accent1">
              <a:lumOff val="12500"/>
              <a:alpha val="30000"/>
            </a:scheme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355" name="직사각형"/>
          <p:cNvSpPr/>
          <p:nvPr/>
        </p:nvSpPr>
        <p:spPr>
          <a:xfrm>
            <a:off x="2147526" y="1883298"/>
            <a:ext cx="804666" cy="256083"/>
          </a:xfrm>
          <a:prstGeom prst="rect">
            <a:avLst/>
          </a:prstGeom>
          <a:solidFill>
            <a:schemeClr val="accent1">
              <a:lumOff val="12500"/>
              <a:alpha val="30000"/>
            </a:scheme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356" name="직사각형"/>
          <p:cNvSpPr/>
          <p:nvPr/>
        </p:nvSpPr>
        <p:spPr>
          <a:xfrm>
            <a:off x="1749592" y="3229498"/>
            <a:ext cx="1339654" cy="256083"/>
          </a:xfrm>
          <a:prstGeom prst="rect">
            <a:avLst/>
          </a:prstGeom>
          <a:solidFill>
            <a:schemeClr val="accent1">
              <a:lumOff val="12500"/>
              <a:alpha val="30000"/>
            </a:scheme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357" name="직사각형"/>
          <p:cNvSpPr/>
          <p:nvPr/>
        </p:nvSpPr>
        <p:spPr>
          <a:xfrm>
            <a:off x="3315925" y="3229498"/>
            <a:ext cx="1339654" cy="256083"/>
          </a:xfrm>
          <a:prstGeom prst="rect">
            <a:avLst/>
          </a:prstGeom>
          <a:solidFill>
            <a:schemeClr val="accent1">
              <a:lumOff val="12500"/>
              <a:alpha val="30000"/>
            </a:scheme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358" name="직사각형"/>
          <p:cNvSpPr/>
          <p:nvPr/>
        </p:nvSpPr>
        <p:spPr>
          <a:xfrm>
            <a:off x="716659" y="3407297"/>
            <a:ext cx="609007" cy="256083"/>
          </a:xfrm>
          <a:prstGeom prst="rect">
            <a:avLst/>
          </a:prstGeom>
          <a:solidFill>
            <a:schemeClr val="accent1">
              <a:lumOff val="12500"/>
              <a:alpha val="30000"/>
            </a:scheme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359" name="직사각형"/>
          <p:cNvSpPr/>
          <p:nvPr/>
        </p:nvSpPr>
        <p:spPr>
          <a:xfrm>
            <a:off x="6338525" y="1671630"/>
            <a:ext cx="898725" cy="256083"/>
          </a:xfrm>
          <a:prstGeom prst="rect">
            <a:avLst/>
          </a:prstGeom>
          <a:solidFill>
            <a:schemeClr val="accent1">
              <a:lumOff val="12500"/>
              <a:alpha val="30000"/>
            </a:scheme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360" name="직사각형"/>
          <p:cNvSpPr/>
          <p:nvPr/>
        </p:nvSpPr>
        <p:spPr>
          <a:xfrm>
            <a:off x="7323769" y="1671630"/>
            <a:ext cx="898726" cy="256083"/>
          </a:xfrm>
          <a:prstGeom prst="rect">
            <a:avLst/>
          </a:prstGeom>
          <a:solidFill>
            <a:schemeClr val="accent1">
              <a:lumOff val="12500"/>
              <a:alpha val="30000"/>
            </a:scheme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361" name="직사각형"/>
          <p:cNvSpPr/>
          <p:nvPr/>
        </p:nvSpPr>
        <p:spPr>
          <a:xfrm>
            <a:off x="6061486" y="4829697"/>
            <a:ext cx="898725" cy="256083"/>
          </a:xfrm>
          <a:prstGeom prst="rect">
            <a:avLst/>
          </a:prstGeom>
          <a:solidFill>
            <a:schemeClr val="accent1">
              <a:lumOff val="12500"/>
              <a:alpha val="30000"/>
            </a:scheme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362" name="직사각형"/>
          <p:cNvSpPr/>
          <p:nvPr/>
        </p:nvSpPr>
        <p:spPr>
          <a:xfrm>
            <a:off x="9676752" y="1671630"/>
            <a:ext cx="711864" cy="256083"/>
          </a:xfrm>
          <a:prstGeom prst="rect">
            <a:avLst/>
          </a:prstGeom>
          <a:solidFill>
            <a:schemeClr val="accent1">
              <a:lumOff val="12500"/>
              <a:alpha val="30000"/>
            </a:scheme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363" name="직사각형"/>
          <p:cNvSpPr/>
          <p:nvPr/>
        </p:nvSpPr>
        <p:spPr>
          <a:xfrm>
            <a:off x="10623584" y="1671630"/>
            <a:ext cx="1491855" cy="256083"/>
          </a:xfrm>
          <a:prstGeom prst="rect">
            <a:avLst/>
          </a:prstGeom>
          <a:solidFill>
            <a:schemeClr val="accent1">
              <a:lumOff val="12500"/>
              <a:alpha val="30000"/>
            </a:scheme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364" name="직사각형"/>
          <p:cNvSpPr/>
          <p:nvPr/>
        </p:nvSpPr>
        <p:spPr>
          <a:xfrm>
            <a:off x="8498451" y="2560630"/>
            <a:ext cx="804666" cy="256083"/>
          </a:xfrm>
          <a:prstGeom prst="rect">
            <a:avLst/>
          </a:prstGeom>
          <a:solidFill>
            <a:schemeClr val="accent1">
              <a:lumOff val="12500"/>
              <a:alpha val="30000"/>
            </a:scheme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365" name="직사각형"/>
          <p:cNvSpPr/>
          <p:nvPr/>
        </p:nvSpPr>
        <p:spPr>
          <a:xfrm>
            <a:off x="9133451" y="2890830"/>
            <a:ext cx="609007" cy="256083"/>
          </a:xfrm>
          <a:prstGeom prst="rect">
            <a:avLst/>
          </a:prstGeom>
          <a:solidFill>
            <a:schemeClr val="accent1">
              <a:lumOff val="12500"/>
              <a:alpha val="30000"/>
            </a:scheme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366" name="직사각형"/>
          <p:cNvSpPr/>
          <p:nvPr/>
        </p:nvSpPr>
        <p:spPr>
          <a:xfrm>
            <a:off x="3310077" y="6427572"/>
            <a:ext cx="609007" cy="256083"/>
          </a:xfrm>
          <a:prstGeom prst="rect">
            <a:avLst/>
          </a:prstGeom>
          <a:solidFill>
            <a:schemeClr val="accent1">
              <a:lumOff val="12500"/>
              <a:alpha val="30000"/>
            </a:scheme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367" name="직사각형"/>
          <p:cNvSpPr/>
          <p:nvPr/>
        </p:nvSpPr>
        <p:spPr>
          <a:xfrm>
            <a:off x="6964424" y="6427572"/>
            <a:ext cx="609007" cy="256083"/>
          </a:xfrm>
          <a:prstGeom prst="rect">
            <a:avLst/>
          </a:prstGeom>
          <a:solidFill>
            <a:schemeClr val="accent1">
              <a:lumOff val="12500"/>
              <a:alpha val="30000"/>
            </a:scheme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368" name="직사각형"/>
          <p:cNvSpPr/>
          <p:nvPr/>
        </p:nvSpPr>
        <p:spPr>
          <a:xfrm>
            <a:off x="4635470" y="6628513"/>
            <a:ext cx="609007" cy="256083"/>
          </a:xfrm>
          <a:prstGeom prst="rect">
            <a:avLst/>
          </a:prstGeom>
          <a:solidFill>
            <a:schemeClr val="accent1">
              <a:lumOff val="12500"/>
              <a:alpha val="30000"/>
            </a:scheme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369" name="직사각형"/>
          <p:cNvSpPr/>
          <p:nvPr/>
        </p:nvSpPr>
        <p:spPr>
          <a:xfrm>
            <a:off x="9133451" y="7114975"/>
            <a:ext cx="405613" cy="256083"/>
          </a:xfrm>
          <a:prstGeom prst="rect">
            <a:avLst/>
          </a:prstGeom>
          <a:solidFill>
            <a:schemeClr val="accent1">
              <a:lumOff val="12500"/>
              <a:alpha val="30000"/>
            </a:scheme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370" name="직사각형"/>
          <p:cNvSpPr/>
          <p:nvPr/>
        </p:nvSpPr>
        <p:spPr>
          <a:xfrm>
            <a:off x="11166705" y="7646488"/>
            <a:ext cx="1125329" cy="256083"/>
          </a:xfrm>
          <a:prstGeom prst="rect">
            <a:avLst/>
          </a:prstGeom>
          <a:solidFill>
            <a:schemeClr val="accent1">
              <a:lumOff val="12500"/>
              <a:alpha val="30000"/>
            </a:scheme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371" name="직사각형"/>
          <p:cNvSpPr/>
          <p:nvPr/>
        </p:nvSpPr>
        <p:spPr>
          <a:xfrm>
            <a:off x="8510661" y="8550151"/>
            <a:ext cx="780247" cy="256083"/>
          </a:xfrm>
          <a:prstGeom prst="rect">
            <a:avLst/>
          </a:prstGeom>
          <a:solidFill>
            <a:schemeClr val="accent1">
              <a:lumOff val="12500"/>
              <a:alpha val="30000"/>
            </a:scheme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372" name="직사각형"/>
          <p:cNvSpPr/>
          <p:nvPr/>
        </p:nvSpPr>
        <p:spPr>
          <a:xfrm>
            <a:off x="13212139" y="1883298"/>
            <a:ext cx="898725" cy="256083"/>
          </a:xfrm>
          <a:prstGeom prst="rect">
            <a:avLst/>
          </a:prstGeom>
          <a:solidFill>
            <a:schemeClr val="accent1">
              <a:lumOff val="12500"/>
              <a:alpha val="30000"/>
            </a:scheme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373" name="직사각형"/>
          <p:cNvSpPr/>
          <p:nvPr/>
        </p:nvSpPr>
        <p:spPr>
          <a:xfrm>
            <a:off x="16934388" y="1883298"/>
            <a:ext cx="898725" cy="256083"/>
          </a:xfrm>
          <a:prstGeom prst="rect">
            <a:avLst/>
          </a:prstGeom>
          <a:solidFill>
            <a:schemeClr val="accent1">
              <a:lumOff val="12500"/>
              <a:alpha val="30000"/>
            </a:scheme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374" name="직사각형"/>
          <p:cNvSpPr/>
          <p:nvPr/>
        </p:nvSpPr>
        <p:spPr>
          <a:xfrm>
            <a:off x="23420320" y="1883298"/>
            <a:ext cx="540542" cy="256083"/>
          </a:xfrm>
          <a:prstGeom prst="rect">
            <a:avLst/>
          </a:prstGeom>
          <a:solidFill>
            <a:schemeClr val="accent1">
              <a:lumOff val="12500"/>
              <a:alpha val="30000"/>
            </a:scheme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375" name="직사각형"/>
          <p:cNvSpPr/>
          <p:nvPr/>
        </p:nvSpPr>
        <p:spPr>
          <a:xfrm>
            <a:off x="20230320" y="2058839"/>
            <a:ext cx="540542" cy="256083"/>
          </a:xfrm>
          <a:prstGeom prst="rect">
            <a:avLst/>
          </a:prstGeom>
          <a:solidFill>
            <a:schemeClr val="accent1">
              <a:lumOff val="12500"/>
              <a:alpha val="30000"/>
            </a:scheme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376" name="직사각형"/>
          <p:cNvSpPr/>
          <p:nvPr/>
        </p:nvSpPr>
        <p:spPr>
          <a:xfrm>
            <a:off x="13804221" y="5186191"/>
            <a:ext cx="1491855" cy="256083"/>
          </a:xfrm>
          <a:prstGeom prst="rect">
            <a:avLst/>
          </a:prstGeom>
          <a:solidFill>
            <a:schemeClr val="accent1">
              <a:lumOff val="12500"/>
              <a:alpha val="30000"/>
            </a:scheme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377" name="직사각형"/>
          <p:cNvSpPr/>
          <p:nvPr/>
        </p:nvSpPr>
        <p:spPr>
          <a:xfrm>
            <a:off x="18866270" y="5186191"/>
            <a:ext cx="1339654" cy="256083"/>
          </a:xfrm>
          <a:prstGeom prst="rect">
            <a:avLst/>
          </a:prstGeom>
          <a:solidFill>
            <a:schemeClr val="accent1">
              <a:lumOff val="12500"/>
              <a:alpha val="30000"/>
            </a:scheme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378" name="직사각형"/>
          <p:cNvSpPr/>
          <p:nvPr/>
        </p:nvSpPr>
        <p:spPr>
          <a:xfrm>
            <a:off x="16857444" y="5377913"/>
            <a:ext cx="1339654" cy="256083"/>
          </a:xfrm>
          <a:prstGeom prst="rect">
            <a:avLst/>
          </a:prstGeom>
          <a:solidFill>
            <a:schemeClr val="accent1">
              <a:lumOff val="12500"/>
              <a:alpha val="30000"/>
            </a:scheme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379" name="AI4K12"/>
          <p:cNvSpPr txBox="1"/>
          <p:nvPr/>
        </p:nvSpPr>
        <p:spPr>
          <a:xfrm>
            <a:off x="254326" y="260382"/>
            <a:ext cx="1110924" cy="461366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>
              <a:defRPr/>
            </a:pPr>
            <a:r>
              <a:rPr lang="ko-KR" altLang="en-US"/>
              <a:t>AI4K12</a:t>
            </a:r>
            <a:endParaRPr lang="ko-KR" altLang="en-US"/>
          </a:p>
        </p:txBody>
      </p:sp>
      <p:sp>
        <p:nvSpPr>
          <p:cNvPr id="381" name="직사각형"/>
          <p:cNvSpPr/>
          <p:nvPr/>
        </p:nvSpPr>
        <p:spPr>
          <a:xfrm>
            <a:off x="20218956" y="6188680"/>
            <a:ext cx="2780050" cy="256083"/>
          </a:xfrm>
          <a:prstGeom prst="rect">
            <a:avLst/>
          </a:prstGeom>
          <a:solidFill>
            <a:schemeClr val="accent1">
              <a:lumOff val="12500"/>
              <a:alpha val="30000"/>
            </a:scheme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382" name="직사각형"/>
          <p:cNvSpPr/>
          <p:nvPr/>
        </p:nvSpPr>
        <p:spPr>
          <a:xfrm>
            <a:off x="20958796" y="6338672"/>
            <a:ext cx="2780051" cy="256083"/>
          </a:xfrm>
          <a:prstGeom prst="rect">
            <a:avLst/>
          </a:prstGeom>
          <a:solidFill>
            <a:schemeClr val="accent1">
              <a:lumOff val="12500"/>
              <a:alpha val="30000"/>
            </a:scheme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383" name="직사각형"/>
          <p:cNvSpPr/>
          <p:nvPr/>
        </p:nvSpPr>
        <p:spPr>
          <a:xfrm>
            <a:off x="20576988" y="6491072"/>
            <a:ext cx="3264527" cy="256083"/>
          </a:xfrm>
          <a:prstGeom prst="rect">
            <a:avLst/>
          </a:prstGeom>
          <a:solidFill>
            <a:schemeClr val="accent1">
              <a:lumOff val="12500"/>
              <a:alpha val="30000"/>
            </a:scheme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384" name="직사각형"/>
          <p:cNvSpPr/>
          <p:nvPr/>
        </p:nvSpPr>
        <p:spPr>
          <a:xfrm>
            <a:off x="20218956" y="6691859"/>
            <a:ext cx="563272" cy="256082"/>
          </a:xfrm>
          <a:prstGeom prst="rect">
            <a:avLst/>
          </a:prstGeom>
          <a:solidFill>
            <a:schemeClr val="accent1">
              <a:lumOff val="12500"/>
              <a:alpha val="30000"/>
            </a:scheme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385" name="ReadyAI 커리큘럼에서 추구하는 AI 교육의 5가지 아이디어와 동일"/>
          <p:cNvSpPr txBox="1"/>
          <p:nvPr/>
        </p:nvSpPr>
        <p:spPr>
          <a:xfrm>
            <a:off x="656056" y="6032970"/>
            <a:ext cx="2260222" cy="324675"/>
          </a:xfrm>
          <a:prstGeom prst="rect">
            <a:avLst/>
          </a:prstGeom>
          <a:ln w="12700">
            <a:miter/>
          </a:ln>
        </p:spPr>
        <p:txBody>
          <a:bodyPr lIns="50800" tIns="50800" rIns="50800" bIns="50800" anchor="ctr">
            <a:spAutoFit/>
          </a:bodyPr>
          <a:lstStyle>
            <a:lvl1pPr algn="l">
              <a:defRPr sz="1500" b="1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>
              <a:defRPr/>
            </a:pPr>
            <a:r>
              <a:rPr lang="ko-KR" altLang="en-US"/>
              <a:t>Model Training</a:t>
            </a:r>
            <a:endParaRPr lang="ko-KR" altLang="en-US"/>
          </a:p>
        </p:txBody>
      </p:sp>
      <p:sp>
        <p:nvSpPr>
          <p:cNvPr id="386" name="ReadyAI 커리큘럼에서 추구하는 AI 교육의 5가지 아이디어와 동일"/>
          <p:cNvSpPr txBox="1"/>
          <p:nvPr/>
        </p:nvSpPr>
        <p:spPr>
          <a:xfrm>
            <a:off x="656056" y="9574054"/>
            <a:ext cx="2260222" cy="325596"/>
          </a:xfrm>
          <a:prstGeom prst="rect">
            <a:avLst/>
          </a:prstGeom>
          <a:ln w="12700">
            <a:miter/>
          </a:ln>
        </p:spPr>
        <p:txBody>
          <a:bodyPr lIns="50800" tIns="50800" rIns="50800" bIns="50800" anchor="ctr">
            <a:spAutoFit/>
          </a:bodyPr>
          <a:lstStyle>
            <a:lvl1pPr algn="l">
              <a:defRPr sz="1500" b="1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>
              <a:defRPr/>
            </a:pPr>
            <a:r>
              <a:rPr lang="ko-KR" altLang="en-US"/>
              <a:t>using a reasoner</a:t>
            </a:r>
            <a:endParaRPr lang="ko-KR" altLang="en-US"/>
          </a:p>
        </p:txBody>
      </p:sp>
      <p:sp>
        <p:nvSpPr>
          <p:cNvPr id="387" name="ReadyAI 커리큘럼에서 추구하는 AI 교육의 5가지 아이디어와 동일"/>
          <p:cNvSpPr txBox="1"/>
          <p:nvPr/>
        </p:nvSpPr>
        <p:spPr>
          <a:xfrm>
            <a:off x="12708078" y="4795401"/>
            <a:ext cx="3457199" cy="324675"/>
          </a:xfrm>
          <a:prstGeom prst="rect">
            <a:avLst/>
          </a:prstGeom>
          <a:ln w="12700">
            <a:miter/>
          </a:ln>
        </p:spPr>
        <p:txBody>
          <a:bodyPr lIns="50800" tIns="50800" rIns="50800" bIns="50800" anchor="ctr">
            <a:spAutoFit/>
          </a:bodyPr>
          <a:lstStyle>
            <a:lvl1pPr algn="l">
              <a:defRPr sz="1500" b="1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>
              <a:defRPr/>
            </a:pPr>
            <a:r>
              <a:rPr lang="ko-KR" altLang="en-US"/>
              <a:t>adjusting internal representations</a:t>
            </a:r>
            <a:endParaRPr lang="ko-KR" altLang="en-US"/>
          </a:p>
        </p:txBody>
      </p:sp>
      <p:sp>
        <p:nvSpPr>
          <p:cNvPr id="388" name="ReadyAI 커리큘럼에서 추구하는 AI 교육의 5가지 아이디어와 동일"/>
          <p:cNvSpPr txBox="1"/>
          <p:nvPr/>
        </p:nvSpPr>
        <p:spPr>
          <a:xfrm>
            <a:off x="12708078" y="10585573"/>
            <a:ext cx="3457199" cy="324675"/>
          </a:xfrm>
          <a:prstGeom prst="rect">
            <a:avLst/>
          </a:prstGeom>
          <a:ln w="12700">
            <a:miter/>
          </a:ln>
        </p:spPr>
        <p:txBody>
          <a:bodyPr lIns="50800" tIns="50800" rIns="50800" bIns="50800" anchor="ctr">
            <a:spAutoFit/>
          </a:bodyPr>
          <a:lstStyle>
            <a:lvl1pPr algn="l">
              <a:defRPr sz="1500" b="1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>
              <a:defRPr/>
            </a:pPr>
            <a:r>
              <a:rPr lang="ko-KR" altLang="en-US"/>
              <a:t>learning from experience</a:t>
            </a:r>
            <a:endParaRPr lang="ko-KR" altLang="en-US"/>
          </a:p>
        </p:txBody>
      </p:sp>
      <p:sp>
        <p:nvSpPr>
          <p:cNvPr id="389" name="직사각형"/>
          <p:cNvSpPr/>
          <p:nvPr/>
        </p:nvSpPr>
        <p:spPr>
          <a:xfrm>
            <a:off x="21338708" y="1165432"/>
            <a:ext cx="2412802" cy="256082"/>
          </a:xfrm>
          <a:prstGeom prst="rect">
            <a:avLst/>
          </a:prstGeom>
          <a:solidFill>
            <a:schemeClr val="accent1">
              <a:lumOff val="12500"/>
              <a:alpha val="30000"/>
            </a:scheme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390" name="직사각형"/>
          <p:cNvSpPr/>
          <p:nvPr/>
        </p:nvSpPr>
        <p:spPr>
          <a:xfrm>
            <a:off x="19213392" y="3229498"/>
            <a:ext cx="540542" cy="256083"/>
          </a:xfrm>
          <a:prstGeom prst="rect">
            <a:avLst/>
          </a:prstGeom>
          <a:solidFill>
            <a:schemeClr val="accent1">
              <a:lumOff val="12500"/>
              <a:alpha val="30000"/>
            </a:scheme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7652" y="565925"/>
            <a:ext cx="11629907" cy="99854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08074" y="632964"/>
            <a:ext cx="11733492" cy="9851328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AI4K12"/>
          <p:cNvSpPr txBox="1"/>
          <p:nvPr/>
        </p:nvSpPr>
        <p:spPr>
          <a:xfrm>
            <a:off x="254326" y="260382"/>
            <a:ext cx="1102463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AI4K12</a:t>
            </a:r>
          </a:p>
        </p:txBody>
      </p:sp>
      <p:sp>
        <p:nvSpPr>
          <p:cNvPr id="395" name="직사각형"/>
          <p:cNvSpPr/>
          <p:nvPr/>
        </p:nvSpPr>
        <p:spPr>
          <a:xfrm>
            <a:off x="1777655" y="1697526"/>
            <a:ext cx="1102464" cy="256083"/>
          </a:xfrm>
          <a:prstGeom prst="rect">
            <a:avLst/>
          </a:prstGeom>
          <a:solidFill>
            <a:schemeClr val="accent5">
              <a:alpha val="3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6" name="직사각형"/>
          <p:cNvSpPr/>
          <p:nvPr/>
        </p:nvSpPr>
        <p:spPr>
          <a:xfrm>
            <a:off x="6208666" y="1659426"/>
            <a:ext cx="1102464" cy="256083"/>
          </a:xfrm>
          <a:prstGeom prst="rect">
            <a:avLst/>
          </a:prstGeom>
          <a:solidFill>
            <a:schemeClr val="accent5">
              <a:alpha val="3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7" name="직사각형"/>
          <p:cNvSpPr/>
          <p:nvPr/>
        </p:nvSpPr>
        <p:spPr>
          <a:xfrm>
            <a:off x="9879193" y="1659426"/>
            <a:ext cx="1102464" cy="256083"/>
          </a:xfrm>
          <a:prstGeom prst="rect">
            <a:avLst/>
          </a:prstGeom>
          <a:solidFill>
            <a:schemeClr val="accent5">
              <a:alpha val="3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8" name="직사각형"/>
          <p:cNvSpPr/>
          <p:nvPr/>
        </p:nvSpPr>
        <p:spPr>
          <a:xfrm>
            <a:off x="8986822" y="1851148"/>
            <a:ext cx="2704712" cy="256083"/>
          </a:xfrm>
          <a:prstGeom prst="rect">
            <a:avLst/>
          </a:prstGeom>
          <a:solidFill>
            <a:schemeClr val="accent5">
              <a:alpha val="3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9" name="직사각형"/>
          <p:cNvSpPr/>
          <p:nvPr/>
        </p:nvSpPr>
        <p:spPr>
          <a:xfrm>
            <a:off x="8126812" y="1994329"/>
            <a:ext cx="3277349" cy="256083"/>
          </a:xfrm>
          <a:prstGeom prst="rect">
            <a:avLst/>
          </a:prstGeom>
          <a:solidFill>
            <a:schemeClr val="accent5">
              <a:alpha val="3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00" name="직사각형"/>
          <p:cNvSpPr/>
          <p:nvPr/>
        </p:nvSpPr>
        <p:spPr>
          <a:xfrm>
            <a:off x="8129257" y="2207119"/>
            <a:ext cx="628300" cy="256083"/>
          </a:xfrm>
          <a:prstGeom prst="rect">
            <a:avLst/>
          </a:prstGeom>
          <a:solidFill>
            <a:schemeClr val="accent5">
              <a:alpha val="3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01" name="직사각형"/>
          <p:cNvSpPr/>
          <p:nvPr/>
        </p:nvSpPr>
        <p:spPr>
          <a:xfrm>
            <a:off x="10294999" y="3887446"/>
            <a:ext cx="628300" cy="256083"/>
          </a:xfrm>
          <a:prstGeom prst="rect">
            <a:avLst/>
          </a:prstGeom>
          <a:solidFill>
            <a:schemeClr val="accent5">
              <a:alpha val="3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02" name="직사각형"/>
          <p:cNvSpPr/>
          <p:nvPr/>
        </p:nvSpPr>
        <p:spPr>
          <a:xfrm>
            <a:off x="9240823" y="3529031"/>
            <a:ext cx="1174139" cy="256083"/>
          </a:xfrm>
          <a:prstGeom prst="rect">
            <a:avLst/>
          </a:prstGeom>
          <a:solidFill>
            <a:schemeClr val="accent5">
              <a:alpha val="3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03" name="직사각형"/>
          <p:cNvSpPr/>
          <p:nvPr/>
        </p:nvSpPr>
        <p:spPr>
          <a:xfrm>
            <a:off x="10022079" y="3067887"/>
            <a:ext cx="816693" cy="256083"/>
          </a:xfrm>
          <a:prstGeom prst="rect">
            <a:avLst/>
          </a:prstGeom>
          <a:solidFill>
            <a:schemeClr val="accent5">
              <a:alpha val="3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04" name="직사각형"/>
          <p:cNvSpPr/>
          <p:nvPr/>
        </p:nvSpPr>
        <p:spPr>
          <a:xfrm>
            <a:off x="10483130" y="2869297"/>
            <a:ext cx="628300" cy="256083"/>
          </a:xfrm>
          <a:prstGeom prst="rect">
            <a:avLst/>
          </a:prstGeom>
          <a:solidFill>
            <a:schemeClr val="accent5">
              <a:alpha val="3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05" name="직사각형"/>
          <p:cNvSpPr/>
          <p:nvPr/>
        </p:nvSpPr>
        <p:spPr>
          <a:xfrm>
            <a:off x="8441945" y="2510882"/>
            <a:ext cx="1498443" cy="256083"/>
          </a:xfrm>
          <a:prstGeom prst="rect">
            <a:avLst/>
          </a:prstGeom>
          <a:solidFill>
            <a:schemeClr val="accent5">
              <a:alpha val="3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06" name="직사각형"/>
          <p:cNvSpPr/>
          <p:nvPr/>
        </p:nvSpPr>
        <p:spPr>
          <a:xfrm>
            <a:off x="4582990" y="2510882"/>
            <a:ext cx="1102464" cy="256083"/>
          </a:xfrm>
          <a:prstGeom prst="rect">
            <a:avLst/>
          </a:prstGeom>
          <a:solidFill>
            <a:schemeClr val="accent5">
              <a:alpha val="3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07" name="ReadyAI 커리큘럼에서 추구하는 AI 교육의 5가지 아이디어와 동일"/>
          <p:cNvSpPr txBox="1"/>
          <p:nvPr/>
        </p:nvSpPr>
        <p:spPr>
          <a:xfrm>
            <a:off x="443266" y="6559075"/>
            <a:ext cx="3457200" cy="324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1500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neural networks (structure)</a:t>
            </a:r>
          </a:p>
        </p:txBody>
      </p:sp>
      <p:sp>
        <p:nvSpPr>
          <p:cNvPr id="408" name="ReadyAI 커리큘럼에서 추구하는 AI 교육의 5가지 아이디어와 동일"/>
          <p:cNvSpPr txBox="1"/>
          <p:nvPr/>
        </p:nvSpPr>
        <p:spPr>
          <a:xfrm>
            <a:off x="443266" y="10067797"/>
            <a:ext cx="3457200" cy="324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1500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neural networks (weight adjustment)</a:t>
            </a:r>
          </a:p>
        </p:txBody>
      </p:sp>
      <p:sp>
        <p:nvSpPr>
          <p:cNvPr id="409" name="직사각형"/>
          <p:cNvSpPr/>
          <p:nvPr/>
        </p:nvSpPr>
        <p:spPr>
          <a:xfrm>
            <a:off x="1656070" y="6990434"/>
            <a:ext cx="2538166" cy="256083"/>
          </a:xfrm>
          <a:prstGeom prst="rect">
            <a:avLst/>
          </a:prstGeom>
          <a:solidFill>
            <a:schemeClr val="accent5">
              <a:alpha val="3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10" name="직사각형"/>
          <p:cNvSpPr/>
          <p:nvPr/>
        </p:nvSpPr>
        <p:spPr>
          <a:xfrm>
            <a:off x="453113" y="7165975"/>
            <a:ext cx="628300" cy="256083"/>
          </a:xfrm>
          <a:prstGeom prst="rect">
            <a:avLst/>
          </a:prstGeom>
          <a:solidFill>
            <a:schemeClr val="accent5">
              <a:alpha val="3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11" name="직사각형"/>
          <p:cNvSpPr/>
          <p:nvPr/>
        </p:nvSpPr>
        <p:spPr>
          <a:xfrm>
            <a:off x="5925275" y="6990434"/>
            <a:ext cx="816693" cy="256083"/>
          </a:xfrm>
          <a:prstGeom prst="rect">
            <a:avLst/>
          </a:prstGeom>
          <a:solidFill>
            <a:schemeClr val="accent5">
              <a:alpha val="3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12" name="ReadyAI 커리큘럼에서 추구하는 AI 교육의 5가지 아이디어와 동일"/>
          <p:cNvSpPr txBox="1"/>
          <p:nvPr/>
        </p:nvSpPr>
        <p:spPr>
          <a:xfrm>
            <a:off x="6286505" y="6686549"/>
            <a:ext cx="531782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1500">
                <a:solidFill>
                  <a:schemeClr val="accent1">
                    <a:lumOff val="12500"/>
                  </a:schemeClr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규칙</a:t>
            </a:r>
          </a:p>
        </p:txBody>
      </p:sp>
      <p:sp>
        <p:nvSpPr>
          <p:cNvPr id="413" name="직사각형"/>
          <p:cNvSpPr/>
          <p:nvPr/>
        </p:nvSpPr>
        <p:spPr>
          <a:xfrm>
            <a:off x="8909820" y="6990434"/>
            <a:ext cx="1711334" cy="256083"/>
          </a:xfrm>
          <a:prstGeom prst="rect">
            <a:avLst/>
          </a:prstGeom>
          <a:solidFill>
            <a:schemeClr val="accent5">
              <a:alpha val="3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14" name="직사각형"/>
          <p:cNvSpPr/>
          <p:nvPr/>
        </p:nvSpPr>
        <p:spPr>
          <a:xfrm>
            <a:off x="8114532" y="7165975"/>
            <a:ext cx="1102464" cy="256083"/>
          </a:xfrm>
          <a:prstGeom prst="rect">
            <a:avLst/>
          </a:prstGeom>
          <a:solidFill>
            <a:schemeClr val="accent5">
              <a:alpha val="3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15" name="ReadyAI 커리큘럼에서 추구하는 AI 교육의 5가지 아이디어와 동일"/>
          <p:cNvSpPr txBox="1"/>
          <p:nvPr/>
        </p:nvSpPr>
        <p:spPr>
          <a:xfrm>
            <a:off x="12398205" y="4679694"/>
            <a:ext cx="3457199" cy="324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1500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Datasets (features)</a:t>
            </a:r>
          </a:p>
        </p:txBody>
      </p:sp>
      <p:sp>
        <p:nvSpPr>
          <p:cNvPr id="416" name="ReadyAI 커리큘럼에서 추구하는 AI 교육의 5가지 아이디어와 동일"/>
          <p:cNvSpPr txBox="1"/>
          <p:nvPr/>
        </p:nvSpPr>
        <p:spPr>
          <a:xfrm>
            <a:off x="12398205" y="10067797"/>
            <a:ext cx="3457199" cy="324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1500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Datasets (Large)</a:t>
            </a:r>
          </a:p>
        </p:txBody>
      </p:sp>
      <p:sp>
        <p:nvSpPr>
          <p:cNvPr id="417" name="직사각형"/>
          <p:cNvSpPr/>
          <p:nvPr/>
        </p:nvSpPr>
        <p:spPr>
          <a:xfrm>
            <a:off x="14136256" y="2407875"/>
            <a:ext cx="1102464" cy="256083"/>
          </a:xfrm>
          <a:prstGeom prst="rect">
            <a:avLst/>
          </a:prstGeom>
          <a:solidFill>
            <a:schemeClr val="accent5">
              <a:alpha val="3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18" name="직사각형"/>
          <p:cNvSpPr/>
          <p:nvPr/>
        </p:nvSpPr>
        <p:spPr>
          <a:xfrm>
            <a:off x="15572654" y="1889248"/>
            <a:ext cx="419407" cy="256083"/>
          </a:xfrm>
          <a:prstGeom prst="rect">
            <a:avLst/>
          </a:prstGeom>
          <a:solidFill>
            <a:schemeClr val="accent5">
              <a:alpha val="3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19" name="직사각형"/>
          <p:cNvSpPr/>
          <p:nvPr/>
        </p:nvSpPr>
        <p:spPr>
          <a:xfrm>
            <a:off x="18518725" y="1697526"/>
            <a:ext cx="974537" cy="256083"/>
          </a:xfrm>
          <a:prstGeom prst="rect">
            <a:avLst/>
          </a:prstGeom>
          <a:solidFill>
            <a:schemeClr val="accent5">
              <a:alpha val="3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20" name="직사각형"/>
          <p:cNvSpPr/>
          <p:nvPr/>
        </p:nvSpPr>
        <p:spPr>
          <a:xfrm>
            <a:off x="21347867" y="1722926"/>
            <a:ext cx="1292838" cy="256083"/>
          </a:xfrm>
          <a:prstGeom prst="rect">
            <a:avLst/>
          </a:prstGeom>
          <a:solidFill>
            <a:schemeClr val="accent5">
              <a:alpha val="3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21" name="직사각형"/>
          <p:cNvSpPr/>
          <p:nvPr/>
        </p:nvSpPr>
        <p:spPr>
          <a:xfrm>
            <a:off x="12661387" y="5770973"/>
            <a:ext cx="3277350" cy="256083"/>
          </a:xfrm>
          <a:prstGeom prst="rect">
            <a:avLst/>
          </a:prstGeom>
          <a:solidFill>
            <a:schemeClr val="accent5">
              <a:alpha val="3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22" name="직사각형"/>
          <p:cNvSpPr/>
          <p:nvPr/>
        </p:nvSpPr>
        <p:spPr>
          <a:xfrm>
            <a:off x="16572566" y="5770973"/>
            <a:ext cx="3277350" cy="256083"/>
          </a:xfrm>
          <a:prstGeom prst="rect">
            <a:avLst/>
          </a:prstGeom>
          <a:solidFill>
            <a:schemeClr val="accent5">
              <a:alpha val="3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23" name="직사각형"/>
          <p:cNvSpPr/>
          <p:nvPr/>
        </p:nvSpPr>
        <p:spPr>
          <a:xfrm>
            <a:off x="20317511" y="6593371"/>
            <a:ext cx="816693" cy="256083"/>
          </a:xfrm>
          <a:prstGeom prst="rect">
            <a:avLst/>
          </a:prstGeom>
          <a:solidFill>
            <a:schemeClr val="accent5">
              <a:alpha val="3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424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rcRect l="0" t="26590" r="0" b="0"/>
          <a:stretch>
            <a:fillRect/>
          </a:stretch>
        </p:blipFill>
        <p:spPr>
          <a:xfrm>
            <a:off x="12277616" y="10439972"/>
            <a:ext cx="11794348" cy="3150219"/>
          </a:xfrm>
          <a:prstGeom prst="rect">
            <a:avLst/>
          </a:prstGeom>
          <a:ln w="12700">
            <a:miter lim="400000"/>
          </a:ln>
        </p:spPr>
      </p:pic>
      <p:sp>
        <p:nvSpPr>
          <p:cNvPr id="425" name="ReadyAI 커리큘럼에서 추구하는 AI 교육의 5가지 아이디어와 동일"/>
          <p:cNvSpPr txBox="1"/>
          <p:nvPr/>
        </p:nvSpPr>
        <p:spPr>
          <a:xfrm>
            <a:off x="12457162" y="13064483"/>
            <a:ext cx="3457200" cy="324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1500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Datasets (bias)</a:t>
            </a:r>
          </a:p>
        </p:txBody>
      </p:sp>
      <p:sp>
        <p:nvSpPr>
          <p:cNvPr id="426" name="직사각형"/>
          <p:cNvSpPr/>
          <p:nvPr/>
        </p:nvSpPr>
        <p:spPr>
          <a:xfrm>
            <a:off x="23243736" y="9034181"/>
            <a:ext cx="531782" cy="256083"/>
          </a:xfrm>
          <a:prstGeom prst="rect">
            <a:avLst/>
          </a:prstGeom>
          <a:solidFill>
            <a:schemeClr val="accent5">
              <a:alpha val="3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27" name="직사각형"/>
          <p:cNvSpPr/>
          <p:nvPr/>
        </p:nvSpPr>
        <p:spPr>
          <a:xfrm>
            <a:off x="20150818" y="10957215"/>
            <a:ext cx="1150079" cy="256083"/>
          </a:xfrm>
          <a:prstGeom prst="rect">
            <a:avLst/>
          </a:prstGeom>
          <a:solidFill>
            <a:schemeClr val="accent5">
              <a:alpha val="3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28" name="직사각형"/>
          <p:cNvSpPr/>
          <p:nvPr/>
        </p:nvSpPr>
        <p:spPr>
          <a:xfrm>
            <a:off x="20698510" y="12653723"/>
            <a:ext cx="1292838" cy="256083"/>
          </a:xfrm>
          <a:prstGeom prst="rect">
            <a:avLst/>
          </a:prstGeom>
          <a:solidFill>
            <a:schemeClr val="accent5">
              <a:alpha val="3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29" name="직사각형"/>
          <p:cNvSpPr/>
          <p:nvPr/>
        </p:nvSpPr>
        <p:spPr>
          <a:xfrm>
            <a:off x="23217757" y="12327669"/>
            <a:ext cx="728986" cy="256083"/>
          </a:xfrm>
          <a:prstGeom prst="rect">
            <a:avLst/>
          </a:prstGeom>
          <a:solidFill>
            <a:schemeClr val="accent5">
              <a:alpha val="3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30" name="직사각형"/>
          <p:cNvSpPr/>
          <p:nvPr/>
        </p:nvSpPr>
        <p:spPr>
          <a:xfrm>
            <a:off x="18490610" y="10610093"/>
            <a:ext cx="419407" cy="256083"/>
          </a:xfrm>
          <a:prstGeom prst="rect">
            <a:avLst/>
          </a:prstGeom>
          <a:solidFill>
            <a:schemeClr val="accent5">
              <a:alpha val="3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31" name="직사각형"/>
          <p:cNvSpPr/>
          <p:nvPr/>
        </p:nvSpPr>
        <p:spPr>
          <a:xfrm>
            <a:off x="14141158" y="10622793"/>
            <a:ext cx="419407" cy="256083"/>
          </a:xfrm>
          <a:prstGeom prst="rect">
            <a:avLst/>
          </a:prstGeom>
          <a:solidFill>
            <a:schemeClr val="accent5">
              <a:alpha val="3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32" name="직사각형"/>
          <p:cNvSpPr/>
          <p:nvPr/>
        </p:nvSpPr>
        <p:spPr>
          <a:xfrm>
            <a:off x="10363620" y="9835757"/>
            <a:ext cx="867320" cy="256083"/>
          </a:xfrm>
          <a:prstGeom prst="rect">
            <a:avLst/>
          </a:prstGeom>
          <a:solidFill>
            <a:schemeClr val="accent5">
              <a:alpha val="3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33" name="직사각형"/>
          <p:cNvSpPr/>
          <p:nvPr/>
        </p:nvSpPr>
        <p:spPr>
          <a:xfrm>
            <a:off x="8060547" y="10042622"/>
            <a:ext cx="867319" cy="256083"/>
          </a:xfrm>
          <a:prstGeom prst="rect">
            <a:avLst/>
          </a:prstGeom>
          <a:solidFill>
            <a:schemeClr val="accent5">
              <a:alpha val="3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34" name="직사각형"/>
          <p:cNvSpPr/>
          <p:nvPr/>
        </p:nvSpPr>
        <p:spPr>
          <a:xfrm>
            <a:off x="17060037" y="4138336"/>
            <a:ext cx="1711334" cy="256083"/>
          </a:xfrm>
          <a:prstGeom prst="rect">
            <a:avLst/>
          </a:prstGeom>
          <a:solidFill>
            <a:schemeClr val="accent5">
              <a:alpha val="3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AI4K12"/>
          <p:cNvSpPr txBox="1"/>
          <p:nvPr/>
        </p:nvSpPr>
        <p:spPr>
          <a:xfrm>
            <a:off x="14185774" y="593217"/>
            <a:ext cx="1108975" cy="461366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>
              <a:defRPr/>
            </a:pPr>
            <a:r>
              <a:rPr lang="ko-KR" altLang="en-US"/>
              <a:t>AI4K12</a:t>
            </a:r>
            <a:endParaRPr lang="ko-KR" altLang="en-US"/>
          </a:p>
        </p:txBody>
      </p:sp>
      <p:graphicFrame>
        <p:nvGraphicFramePr>
          <p:cNvPr id="439" name=""/>
          <p:cNvGraphicFramePr>
            <a:graphicFrameLocks noGrp="1"/>
          </p:cNvGraphicFramePr>
          <p:nvPr/>
        </p:nvGraphicFramePr>
        <p:xfrm>
          <a:off x="472756" y="1999344"/>
          <a:ext cx="13015406" cy="981267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253677"/>
                <a:gridCol w="3254375"/>
                <a:gridCol w="3253677"/>
                <a:gridCol w="3253677"/>
              </a:tblGrid>
              <a:tr h="90987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l" defTabSz="457200">
                        <a:lnSpc>
                          <a:spcPts val="4300"/>
                        </a:lnSpc>
                        <a:defRPr/>
                      </a:pPr>
                      <a:r>
                        <a:rPr b="1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ReadyAI Curriculum</a:t>
                      </a:r>
                      <a:endParaRPr b="1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l" defTabSz="457200">
                        <a:lnSpc>
                          <a:spcPts val="4300"/>
                        </a:lnSpc>
                        <a:defRPr/>
                      </a:pPr>
                      <a:r>
                        <a:rPr b="1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MIT Ethics Education</a:t>
                      </a:r>
                      <a:endParaRPr b="1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l" defTabSz="457200">
                        <a:lnSpc>
                          <a:spcPts val="4300"/>
                        </a:lnSpc>
                        <a:defRPr/>
                      </a:pPr>
                      <a:r>
                        <a:rPr b="1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ISTE</a:t>
                      </a:r>
                      <a:endParaRPr b="1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40" marR="91440"/>
                </a:tc>
              </a:tr>
              <a:tr h="1236509">
                <a:tc>
                  <a:txBody>
                    <a:bodyPr vert="horz" lIns="254000" tIns="254000" rIns="254000" bIns="254000" anchor="ctr" anchorCtr="0"/>
                    <a:p>
                      <a:pPr defTabSz="457200">
                        <a:lnSpc>
                          <a:spcPts val="4300"/>
                        </a:lnSpc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 b="1"/>
                        <a:t>Tool</a:t>
                      </a:r>
                      <a:endParaRPr lang="ko-KR" altLang="en-US" b="1"/>
                    </a:p>
                    <a:p>
                      <a:pPr marL="0" indent="0" defTabSz="457200">
                        <a:buSzPct val="123000"/>
                        <a:buNone/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어떤 툴을 사용하는가?</a:t>
                      </a:r>
                      <a:endParaRPr lang="ko-KR" altLang="en-US"/>
                    </a:p>
                  </a:txBody>
                  <a:tcPr marL="254000" marR="254000" marT="254000" marB="2540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 vert="horz" lIns="254000" tIns="254000" rIns="254000" bIns="254000" anchor="ctr" anchorCtr="0"/>
                    <a:p>
                      <a:pPr algn="l" defTabSz="457200">
                        <a:lnSpc>
                          <a:spcPts val="4300"/>
                        </a:lnSpc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cozmo (자체 개발 툴)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000" marR="254000" marT="254000" marB="2540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 vert="horz" lIns="254000" tIns="254000" rIns="254000" bIns="254000" anchor="ctr" anchorCtr="0"/>
                    <a:p>
                      <a:pPr algn="l" defTabSz="457200">
                        <a:lnSpc>
                          <a:spcPts val="4300"/>
                        </a:lnSpc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Teachable Machine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000" marR="254000" marT="254000" marB="2540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 vert="horz" lIns="254000" tIns="254000" rIns="254000" bIns="254000" anchor="ctr" anchorCtr="0"/>
                    <a:p>
                      <a:pPr algn="l" defTabSz="457200">
                        <a:lnSpc>
                          <a:spcPts val="4300"/>
                        </a:lnSpc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 Various tools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000" marR="254000" marT="254000" marB="254000" anchor="ctr" horzOverflow="overflow">
                    <a:solidFill>
                      <a:srgbClr val="ffffff"/>
                    </a:solidFill>
                  </a:tcPr>
                </a:tc>
              </a:tr>
              <a:tr h="747932">
                <a:tc>
                  <a:txBody>
                    <a:bodyPr vert="horz" lIns="127000" tIns="127000" rIns="127000" bIns="127000" anchor="ctr" anchorCtr="0"/>
                    <a:p>
                      <a:pPr defTabSz="457200"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 b="1"/>
                        <a:t>Target</a:t>
                      </a:r>
                      <a:endParaRPr lang="ko-KR" altLang="en-US" b="1"/>
                    </a:p>
                    <a:p>
                      <a:pPr marL="0" indent="0" defTabSz="457200">
                        <a:buSzPct val="123000"/>
                        <a:buNone/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타겟층은 어떠한가?</a:t>
                      </a:r>
                      <a:endParaRPr lang="ko-KR" altLang="en-US"/>
                    </a:p>
                  </a:txBody>
                  <a:tcPr marL="127000" marR="127000" marT="127000" marB="127000" anchor="ctr" horzOverflow="overflow"/>
                </a:tc>
                <a:tc>
                  <a:txBody>
                    <a:bodyPr vert="horz" lIns="127000" tIns="127000" rIns="127000" bIns="127000" anchor="ctr" anchorCtr="0"/>
                    <a:p>
                      <a:pPr marL="116416" indent="-116416" algn="l" defTabSz="457200">
                        <a:buClr>
                          <a:srgbClr val="5d5f64"/>
                        </a:buClr>
                        <a:buSzPct val="123000"/>
                        <a:buFont typeface="Arial"/>
                        <a:buChar char="•"/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초등</a:t>
                      </a:r>
                      <a:endParaRPr lang="ko-KR" altLang="en-US"/>
                    </a:p>
                    <a:p>
                      <a:pPr marL="116416" indent="-116416" algn="l" defTabSz="457200">
                        <a:buClr>
                          <a:srgbClr val="5d5f64"/>
                        </a:buClr>
                        <a:buSzPct val="123000"/>
                        <a:buFont typeface="Arial"/>
                        <a:buChar char="•"/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중등</a:t>
                      </a:r>
                      <a:endParaRPr lang="ko-KR" altLang="en-US"/>
                    </a:p>
                  </a:txBody>
                  <a:tcPr marL="127000" marR="127000" marT="127000" marB="127000" anchor="ctr" horzOverflow="overflow"/>
                </a:tc>
                <a:tc>
                  <a:txBody>
                    <a:bodyPr vert="horz" lIns="127000" tIns="127000" rIns="127000" bIns="127000" anchor="ctr" anchorCtr="0"/>
                    <a:p>
                      <a:pPr marL="116416" indent="-116416" algn="l" defTabSz="457200">
                        <a:buClr>
                          <a:srgbClr val="5d5f64"/>
                        </a:buClr>
                        <a:buSzPct val="123000"/>
                        <a:buFont typeface="Arial"/>
                        <a:buChar char="•"/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중등 (미국)</a:t>
                      </a:r>
                      <a:endParaRPr lang="ko-KR" altLang="en-US"/>
                    </a:p>
                    <a:p>
                      <a:pPr marL="116416" indent="-116416" algn="l" defTabSz="457200">
                        <a:buClr>
                          <a:srgbClr val="5d5f64"/>
                        </a:buClr>
                        <a:buSzPct val="123000"/>
                        <a:buFont typeface="Arial"/>
                        <a:buChar char="•"/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초등~대학+ 일반인까지</a:t>
                      </a:r>
                      <a:endParaRPr lang="ko-KR" altLang="en-US"/>
                    </a:p>
                  </a:txBody>
                  <a:tcPr marL="127000" marR="127000" marT="127000" marB="127000" anchor="ctr" horzOverflow="overflow"/>
                </a:tc>
                <a:tc>
                  <a:txBody>
                    <a:bodyPr vert="horz" lIns="127000" tIns="127000" rIns="127000" bIns="127000" anchor="ctr" anchorCtr="0"/>
                    <a:p>
                      <a:pPr marL="116416" indent="-116416" algn="l" defTabSz="457200">
                        <a:buClr>
                          <a:srgbClr val="5d5f64"/>
                        </a:buClr>
                        <a:buSzPct val="123000"/>
                        <a:buFont typeface="Arial"/>
                        <a:buChar char="•"/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초등</a:t>
                      </a:r>
                      <a:endParaRPr lang="ko-KR" altLang="en-US"/>
                    </a:p>
                    <a:p>
                      <a:pPr marL="116416" indent="-116416" algn="l" defTabSz="457200">
                        <a:buClr>
                          <a:srgbClr val="5d5f64"/>
                        </a:buClr>
                        <a:buSzPct val="123000"/>
                        <a:buFont typeface="Arial"/>
                        <a:buChar char="•"/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고등 (이라고 써있지만 중등 포함)</a:t>
                      </a:r>
                      <a:endParaRPr lang="ko-KR" altLang="en-US"/>
                    </a:p>
                  </a:txBody>
                  <a:tcPr marL="127000" marR="127000" marT="127000" marB="127000" anchor="ctr" horzOverflow="overflow"/>
                </a:tc>
              </a:tr>
              <a:tr h="747932">
                <a:tc>
                  <a:txBody>
                    <a:bodyPr vert="horz" lIns="127000" tIns="127000" rIns="127000" bIns="127000" anchor="ctr" anchorCtr="0"/>
                    <a:p>
                      <a:pPr defTabSz="457200"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 b="1"/>
                        <a:t>Length</a:t>
                      </a:r>
                      <a:endParaRPr lang="ko-KR" altLang="en-US" b="1"/>
                    </a:p>
                    <a:p>
                      <a:pPr marL="0" indent="0" defTabSz="457200">
                        <a:buSzPct val="123000"/>
                        <a:buNone/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학습 길이는 얼마나 긴가?</a:t>
                      </a:r>
                      <a:endParaRPr lang="ko-KR" altLang="en-US"/>
                    </a:p>
                  </a:txBody>
                  <a:tcPr marL="127000" marR="127000" marT="127000" marB="127000" anchor="ctr" horzOverflow="overflow"/>
                </a:tc>
                <a:tc>
                  <a:txBody>
                    <a:bodyPr vert="horz" lIns="127000" tIns="127000" rIns="127000" bIns="127000" anchor="ctr" anchorCtr="0"/>
                    <a:p>
                      <a:pPr marL="116416" indent="-116416" algn="l" defTabSz="457200">
                        <a:buClr>
                          <a:srgbClr val="5d5f64"/>
                        </a:buClr>
                        <a:buSzPct val="123000"/>
                        <a:buFont typeface="Arial"/>
                        <a:buChar char="•"/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초등: 12 units</a:t>
                      </a:r>
                      <a:endParaRPr lang="ko-KR" altLang="en-US"/>
                    </a:p>
                    <a:p>
                      <a:pPr marL="116416" indent="-116416" algn="l" defTabSz="457200">
                        <a:buClr>
                          <a:srgbClr val="5d5f64"/>
                        </a:buClr>
                        <a:buSzPct val="123000"/>
                        <a:buFont typeface="Arial"/>
                        <a:buChar char="•"/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중등 : 한 학기 (4개월정도) or 1년</a:t>
                      </a:r>
                      <a:endParaRPr lang="ko-KR" altLang="en-US"/>
                    </a:p>
                  </a:txBody>
                  <a:tcPr marL="127000" marR="127000" marT="127000" marB="127000" anchor="ctr" horzOverflow="overflow"/>
                </a:tc>
                <a:tc>
                  <a:txBody>
                    <a:bodyPr vert="horz" lIns="127000" tIns="127000" rIns="127000" bIns="127000" anchor="ctr" anchorCtr="0"/>
                    <a:p>
                      <a:pPr algn="l"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약 13시간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0" marR="127000" marT="127000" marB="127000" anchor="ctr" horzOverflow="overflow"/>
                </a:tc>
                <a:tc>
                  <a:txBody>
                    <a:bodyPr vert="horz" lIns="127000" tIns="127000" rIns="127000" bIns="127000" anchor="ctr" anchorCtr="0"/>
                    <a:p>
                      <a:pPr marL="116416" indent="-116416" algn="l" defTabSz="457200">
                        <a:buClr>
                          <a:srgbClr val="5d5f64"/>
                        </a:buClr>
                        <a:buSzPct val="123000"/>
                        <a:buFont typeface="Arial"/>
                        <a:buChar char="•"/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초등: max 18시간</a:t>
                      </a:r>
                      <a:endParaRPr lang="ko-KR" altLang="en-US"/>
                    </a:p>
                    <a:p>
                      <a:pPr marL="116416" indent="-116416" algn="l" defTabSz="457200">
                        <a:buClr>
                          <a:srgbClr val="5d5f64"/>
                        </a:buClr>
                        <a:buSzPct val="123000"/>
                        <a:buFont typeface="Arial"/>
                        <a:buChar char="•"/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중~고등 : max 37시간</a:t>
                      </a:r>
                      <a:endParaRPr lang="ko-KR" altLang="en-US"/>
                    </a:p>
                  </a:txBody>
                  <a:tcPr marL="127000" marR="127000" marT="127000" marB="127000" anchor="ctr" horzOverflow="overflow"/>
                </a:tc>
              </a:tr>
              <a:tr h="747932">
                <a:tc>
                  <a:txBody>
                    <a:bodyPr vert="horz" lIns="127000" tIns="127000" rIns="127000" bIns="127000" anchor="ctr" anchorCtr="0"/>
                    <a:p>
                      <a:pPr defTabSz="457200"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 b="1"/>
                        <a:t>Curriculum Type</a:t>
                      </a:r>
                      <a:endParaRPr lang="ko-KR" altLang="en-US" b="1"/>
                    </a:p>
                    <a:p>
                      <a:pPr marL="0" indent="0" defTabSz="457200">
                        <a:buSzPct val="123000"/>
                        <a:buNone/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수업 진행은 어떤 방향인가?</a:t>
                      </a:r>
                      <a:endParaRPr lang="ko-KR" altLang="en-US"/>
                    </a:p>
                  </a:txBody>
                  <a:tcPr marL="127000" marR="127000" marT="127000" marB="127000" anchor="ctr" horzOverflow="overflow"/>
                </a:tc>
                <a:tc>
                  <a:txBody>
                    <a:bodyPr vert="horz" lIns="127000" tIns="127000" rIns="127000" bIns="127000" anchor="ctr" anchorCtr="0"/>
                    <a:p>
                      <a:pPr algn="l"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Project-Based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0" marR="127000" marT="127000" marB="127000" anchor="ctr" horzOverflow="overflow"/>
                </a:tc>
                <a:tc>
                  <a:txBody>
                    <a:bodyPr vert="horz" lIns="127000" tIns="127000" rIns="127000" bIns="127000" anchor="ctr" anchorCtr="0"/>
                    <a:p>
                      <a:pPr algn="l"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개념 / 학습 Based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0" marR="127000" marT="127000" marB="127000" anchor="ctr" horzOverflow="overflow"/>
                </a:tc>
                <a:tc>
                  <a:txBody>
                    <a:bodyPr vert="horz" lIns="127000" tIns="127000" rIns="127000" bIns="127000" anchor="ctr" anchorCtr="0"/>
                    <a:p>
                      <a:pPr algn="l"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Project-Based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0" marR="127000" marT="127000" marB="127000" anchor="ctr" horzOverflow="overflow"/>
                </a:tc>
              </a:tr>
              <a:tr h="1075813">
                <a:tc>
                  <a:txBody>
                    <a:bodyPr vert="horz" lIns="127000" tIns="127000" rIns="127000" bIns="127000" anchor="ctr" anchorCtr="0"/>
                    <a:p>
                      <a:pPr defTabSz="457200"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 b="1"/>
                        <a:t>Importance</a:t>
                      </a:r>
                      <a:endParaRPr lang="ko-KR" altLang="en-US" b="1"/>
                    </a:p>
                    <a:p>
                      <a:pPr marL="0" indent="0" defTabSz="457200">
                        <a:buSzPct val="123000"/>
                        <a:buNone/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어떤 내용을 중요시 하는가?</a:t>
                      </a:r>
                      <a:endParaRPr lang="ko-KR" altLang="en-US"/>
                    </a:p>
                  </a:txBody>
                  <a:tcPr marL="127000" marR="127000" marT="127000" marB="127000" anchor="ctr" horzOverflow="overflow"/>
                </a:tc>
                <a:tc>
                  <a:txBody>
                    <a:bodyPr vert="horz" lIns="127000" tIns="127000" rIns="127000" bIns="127000" anchor="ctr" anchorCtr="0"/>
                    <a:p>
                      <a:pPr marL="116416" indent="-116416" algn="l" defTabSz="457200">
                        <a:buClr>
                          <a:srgbClr val="5d5f64"/>
                        </a:buClr>
                        <a:buSzPct val="123000"/>
                        <a:buFont typeface="Arial"/>
                        <a:buChar char="•"/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윤리</a:t>
                      </a:r>
                      <a:endParaRPr lang="ko-KR" altLang="en-US"/>
                    </a:p>
                    <a:p>
                      <a:pPr marL="116416" indent="-116416" algn="l" defTabSz="457200">
                        <a:buClr>
                          <a:srgbClr val="5d5f64"/>
                        </a:buClr>
                        <a:buSzPct val="123000"/>
                        <a:buFont typeface="Arial"/>
                        <a:buChar char="•"/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사회적 영향 </a:t>
                      </a:r>
                      <a:endParaRPr lang="ko-KR" altLang="en-US"/>
                    </a:p>
                    <a:p>
                      <a:pPr marL="116416" indent="-116416" algn="l" defTabSz="457200">
                        <a:buClr>
                          <a:srgbClr val="5d5f64"/>
                        </a:buClr>
                        <a:buSzPct val="123000"/>
                        <a:buFont typeface="Arial"/>
                        <a:buChar char="•"/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구현 (Creation)</a:t>
                      </a:r>
                      <a:endParaRPr lang="ko-KR" altLang="en-US"/>
                    </a:p>
                  </a:txBody>
                  <a:tcPr marL="127000" marR="127000" marT="127000" marB="127000" anchor="ctr" horzOverflow="overflow"/>
                </a:tc>
                <a:tc>
                  <a:txBody>
                    <a:bodyPr vert="horz" lIns="127000" tIns="127000" rIns="127000" bIns="127000" anchor="ctr" anchorCtr="0"/>
                    <a:p>
                      <a:pPr marL="116416" indent="-116416" algn="l" defTabSz="457200">
                        <a:buClr>
                          <a:srgbClr val="5d5f64"/>
                        </a:buClr>
                        <a:buSzPct val="123000"/>
                        <a:buFont typeface="Arial"/>
                        <a:buChar char="•"/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윤리</a:t>
                      </a:r>
                      <a:endParaRPr lang="ko-KR" altLang="en-US"/>
                    </a:p>
                    <a:p>
                      <a:pPr marL="116416" indent="-116416" algn="l" defTabSz="457200">
                        <a:buClr>
                          <a:srgbClr val="5d5f64"/>
                        </a:buClr>
                        <a:buSzPct val="123000"/>
                        <a:buFont typeface="Arial"/>
                        <a:buChar char="•"/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사회적 영향 </a:t>
                      </a:r>
                      <a:endParaRPr lang="ko-KR" altLang="en-US"/>
                    </a:p>
                    <a:p>
                      <a:pPr marL="116416" indent="-116416" algn="l" defTabSz="457200">
                        <a:buClr>
                          <a:srgbClr val="5d5f64"/>
                        </a:buClr>
                        <a:buSzPct val="123000"/>
                        <a:buFont typeface="Arial"/>
                        <a:buChar char="•"/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개념 / 이론</a:t>
                      </a:r>
                      <a:endParaRPr lang="ko-KR" altLang="en-US"/>
                    </a:p>
                  </a:txBody>
                  <a:tcPr marL="127000" marR="127000" marT="127000" marB="127000" anchor="ctr" horzOverflow="overflow"/>
                </a:tc>
                <a:tc>
                  <a:txBody>
                    <a:bodyPr vert="horz" lIns="127000" tIns="127000" rIns="127000" bIns="127000" anchor="ctr" anchorCtr="0"/>
                    <a:p>
                      <a:pPr marL="116416" indent="-116416" algn="l" defTabSz="457200">
                        <a:buClr>
                          <a:srgbClr val="5d5f64"/>
                        </a:buClr>
                        <a:buSzPct val="123000"/>
                        <a:buFont typeface="Arial"/>
                        <a:buChar char="•"/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AI란 무엇인가?</a:t>
                      </a:r>
                      <a:endParaRPr lang="ko-KR" altLang="en-US"/>
                    </a:p>
                    <a:p>
                      <a:pPr marL="116416" indent="-116416" algn="l" defTabSz="457200">
                        <a:buClr>
                          <a:srgbClr val="5d5f64"/>
                        </a:buClr>
                        <a:buSzPct val="123000"/>
                        <a:buFont typeface="Arial"/>
                        <a:buChar char="•"/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언플러그드 / 툴을 통한 활동</a:t>
                      </a:r>
                      <a:endParaRPr lang="ko-KR" altLang="en-US"/>
                    </a:p>
                  </a:txBody>
                  <a:tcPr marL="127000" marR="127000" marT="127000" marB="127000" anchor="ctr" horzOverflow="overflow"/>
                </a:tc>
              </a:tr>
              <a:tr h="1075813">
                <a:tc>
                  <a:txBody>
                    <a:bodyPr vert="horz" lIns="127000" tIns="127000" rIns="127000" bIns="127000" anchor="ctr" anchorCtr="0"/>
                    <a:p>
                      <a:pPr defTabSz="457200"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b="1"/>
                        <a:t>Mathmatic</a:t>
                      </a:r>
                      <a:endParaRPr lang="ko-KR" altLang="en-US"/>
                    </a:p>
                    <a:p>
                      <a:pPr defTabSz="457200"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알고리즘의 수학적 </a:t>
                      </a:r>
                      <a:br>
                        <a:rPr lang="ko-KR" altLang="en-US"/>
                      </a:br>
                      <a:r>
                        <a:rPr lang="ko-KR" altLang="en-US"/>
                        <a:t>지식에 대해 설명하는가?</a:t>
                      </a:r>
                      <a:endParaRPr lang="ko-KR" altLang="en-US"/>
                    </a:p>
                  </a:txBody>
                  <a:tcPr marL="127000" marR="127000" marT="127000" marB="127000" anchor="ctr" horzOverflow="overflow"/>
                </a:tc>
                <a:tc>
                  <a:txBody>
                    <a:bodyPr vert="horz" lIns="127000" tIns="127000" rIns="127000" bIns="127000" anchor="ctr" anchorCtr="0"/>
                    <a:p>
                      <a:pPr algn="l"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N/A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0" marR="127000" marT="127000" marB="127000" anchor="ctr" horzOverflow="overflow"/>
                </a:tc>
                <a:tc>
                  <a:txBody>
                    <a:bodyPr vert="horz" lIns="127000" tIns="127000" rIns="127000" bIns="127000" anchor="ctr" anchorCtr="0"/>
                    <a:p>
                      <a:pPr algn="l"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N/A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0" marR="127000" marT="127000" marB="127000" anchor="ctr" horzOverflow="overflow"/>
                </a:tc>
                <a:tc>
                  <a:txBody>
                    <a:bodyPr vert="horz" lIns="127000" tIns="127000" rIns="127000" bIns="127000" anchor="ctr" anchorCtr="0"/>
                    <a:p>
                      <a:pPr algn="l"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N/A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0" marR="127000" marT="127000" marB="127000" anchor="ctr" horzOverflow="overflow"/>
                </a:tc>
              </a:tr>
              <a:tr h="1113971">
                <a:tc>
                  <a:txBody>
                    <a:bodyPr vert="horz" lIns="127000" tIns="127000" rIns="127000" bIns="127000" anchor="ctr" anchorCtr="0"/>
                    <a:p>
                      <a:pPr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깊이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 머신러닝의 이론에 대해 깊이 설명하는가?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0" marR="127000" marT="127000" marB="127000" anchor="ctr" horzOverflow="overflow"/>
                </a:tc>
                <a:tc>
                  <a:txBody>
                    <a:bodyPr vert="horz" lIns="127000" tIns="127000" rIns="127000" bIns="127000" anchor="ctr" anchorCtr="0"/>
                    <a:p>
                      <a:pPr algn="l"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N/A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0" marR="127000" marT="127000" marB="127000" anchor="ctr" horzOverflow="overflow"/>
                </a:tc>
                <a:tc>
                  <a:txBody>
                    <a:bodyPr vert="horz" lIns="127000" tIns="127000" rIns="127000" bIns="127000" anchor="ctr" anchorCtr="0"/>
                    <a:p>
                      <a:pPr algn="l"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일반적인 머신러닝의 개념에 대해서는 설명 하나, 깊이 파고들지는 않음. (이런게 있다 정도)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0" marR="127000" marT="127000" marB="127000" anchor="ctr" horzOverflow="overflow"/>
                </a:tc>
                <a:tc>
                  <a:txBody>
                    <a:bodyPr vert="horz" lIns="127000" tIns="127000" rIns="127000" bIns="127000" anchor="ctr" anchorCtr="0"/>
                    <a:p>
                      <a:pPr algn="l" defTabSz="457200"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classification, GAN등에 대한 단어들은 존재하지만, 깊이는 없음.</a:t>
                      </a:r>
                      <a:endParaRPr lang="ko-KR" altLang="en-US"/>
                    </a:p>
                  </a:txBody>
                  <a:tcPr marL="127000" marR="127000" marT="127000" marB="127000" anchor="ctr" horzOverflow="overflow"/>
                </a:tc>
              </a:tr>
              <a:tr h="2059458">
                <a:tc>
                  <a:txBody>
                    <a:bodyPr vert="horz" lIns="127000" tIns="127000" rIns="127000" bIns="127000" anchor="ctr" anchorCtr="0"/>
                    <a:p>
                      <a:pPr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비고 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0" marR="127000" marT="127000" marB="127000" anchor="ctr" horzOverflow="overflow"/>
                </a:tc>
                <a:tc>
                  <a:txBody>
                    <a:bodyPr vert="horz" lIns="127000" tIns="127000" rIns="127000" bIns="127000" anchor="ctr" anchorCtr="0"/>
                    <a:p>
                      <a:pPr marL="116416" indent="-116416" algn="l" defTabSz="457200">
                        <a:buClr>
                          <a:srgbClr val="5d5f64"/>
                        </a:buClr>
                        <a:buSzPct val="123000"/>
                        <a:buFont typeface="Arial"/>
                        <a:buChar char="•"/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/>
                        <a:t>project</a:t>
                      </a:r>
                      <a:r>
                        <a:rPr lang="ko-KR" altLang="en-US"/>
                        <a:t>기반으로 완성된 </a:t>
                      </a:r>
                      <a:r>
                        <a:rPr lang="en-US" altLang="ko-KR"/>
                        <a:t>AI</a:t>
                      </a:r>
                      <a:r>
                        <a:rPr lang="ko-KR" altLang="en-US"/>
                        <a:t>를 기반으로 무엇을 할 수 있는가에 초점이 맞춰져있음</a:t>
                      </a:r>
                      <a:endParaRPr lang="ko-KR" altLang="en-US"/>
                    </a:p>
                  </a:txBody>
                  <a:tcPr marL="127000" marR="127000" marT="127000" marB="127000" anchor="ctr" horzOverflow="overflow"/>
                </a:tc>
                <a:tc>
                  <a:txBody>
                    <a:bodyPr vert="horz" lIns="127000" tIns="127000" rIns="127000" bIns="127000" anchor="ctr" anchorCtr="0"/>
                    <a:p>
                      <a:pPr marL="116416" indent="-116416" algn="l" defTabSz="457200">
                        <a:buClr>
                          <a:srgbClr val="5d5f64"/>
                        </a:buClr>
                        <a:buSzPct val="123000"/>
                        <a:buFont typeface="Arial"/>
                        <a:buChar char="•"/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많은 언플러그드 활동 </a:t>
                      </a:r>
                      <a:endParaRPr lang="ko-KR" altLang="en-US"/>
                    </a:p>
                    <a:p>
                      <a:pPr marL="116416" indent="-116416" algn="l" defTabSz="457200">
                        <a:buClr>
                          <a:srgbClr val="5d5f64"/>
                        </a:buClr>
                        <a:buSzPct val="123000"/>
                        <a:buFont typeface="Arial"/>
                        <a:buChar char="•"/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직접 해보는 예제가 많음 </a:t>
                      </a:r>
                      <a:br>
                        <a:rPr lang="ko-KR" altLang="en-US"/>
                      </a:br>
                      <a:r>
                        <a:rPr lang="ko-KR" altLang="en-US"/>
                        <a:t>(게임, 그림 그리기 등)</a:t>
                      </a:r>
                      <a:endParaRPr lang="ko-KR" altLang="en-US"/>
                    </a:p>
                    <a:p>
                      <a:pPr marL="116416" indent="-116416" algn="l" defTabSz="457200">
                        <a:buClr>
                          <a:srgbClr val="5d5f64"/>
                        </a:buClr>
                        <a:buSzPct val="123000"/>
                        <a:buFont typeface="Arial"/>
                        <a:buChar char="•"/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국내 자료에서는 머신런닝의 종류/개념에 대해서는 누락</a:t>
                      </a:r>
                      <a:endParaRPr lang="ko-KR" altLang="en-US"/>
                    </a:p>
                  </a:txBody>
                  <a:tcPr marL="127000" marR="127000" marT="127000" marB="127000" anchor="ctr" horzOverflow="overflow"/>
                </a:tc>
                <a:tc>
                  <a:txBody>
                    <a:bodyPr vert="horz" lIns="127000" tIns="127000" rIns="127000" bIns="127000" anchor="ctr" anchorCtr="0"/>
                    <a:p>
                      <a:pPr marL="116416" indent="-116416" algn="l" defTabSz="457200">
                        <a:buClr>
                          <a:srgbClr val="5d5f64"/>
                        </a:buClr>
                        <a:buSzPct val="123000"/>
                        <a:buFont typeface="Arial"/>
                        <a:buChar char="•"/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학년 갭이 큼에도 불구하고 같은 내용을 지도하려고 함 (중~고등)</a:t>
                      </a:r>
                      <a:endParaRPr lang="ko-KR" altLang="en-US"/>
                    </a:p>
                    <a:p>
                      <a:pPr marL="116416" indent="-116416" algn="l" defTabSz="457200">
                        <a:buClr>
                          <a:srgbClr val="5d5f64"/>
                        </a:buClr>
                        <a:buSzPct val="123000"/>
                        <a:buFont typeface="Arial"/>
                        <a:buChar char="•"/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포함된 수업 진행 내용은 매우 디테일하나, 기재된 시간만큼 할수 있는지는 파악할 수 없음.</a:t>
                      </a:r>
                      <a:endParaRPr lang="ko-KR" altLang="en-US"/>
                    </a:p>
                  </a:txBody>
                  <a:tcPr marL="127000" marR="127000" marT="127000" marB="127000" anchor="ctr" horzOverflow="overflow"/>
                </a:tc>
              </a:tr>
            </a:tbl>
          </a:graphicData>
        </a:graphic>
      </p:graphicFrame>
      <p:graphicFrame>
        <p:nvGraphicFramePr>
          <p:cNvPr id="440" name=""/>
          <p:cNvGraphicFramePr>
            <a:graphicFrameLocks noGrp="1"/>
          </p:cNvGraphicFramePr>
          <p:nvPr/>
        </p:nvGraphicFramePr>
        <p:xfrm>
          <a:off x="14185774" y="1331348"/>
          <a:ext cx="9671684" cy="1177380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417921"/>
                <a:gridCol w="2417921"/>
                <a:gridCol w="2417921"/>
                <a:gridCol w="2417921"/>
              </a:tblGrid>
              <a:tr h="1470839">
                <a:tc>
                  <a:txBody>
                    <a:bodyPr vert="horz" lIns="254000" tIns="254000" rIns="254000" bIns="254000" anchor="ctr" anchorCtr="0"/>
                    <a:p>
                      <a:pPr defTabSz="457200">
                        <a:defRPr sz="1500" b="1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 lang="ko-KR" altLang="en-US"/>
                    </a:p>
                  </a:txBody>
                  <a:tcPr marL="254000" marR="254000" marT="254000" marB="254000" anchor="ctr" horzOverflow="overflow"/>
                </a:tc>
                <a:tc>
                  <a:txBody>
                    <a:bodyPr vert="horz" lIns="254000" tIns="254000" rIns="254000" bIns="254000" anchor="ctr" anchorCtr="0"/>
                    <a:p>
                      <a:pPr defTabSz="457200">
                        <a:defRPr/>
                      </a:pPr>
                      <a:r>
                        <a:rPr sz="1500" b="1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초등 (3~5)</a:t>
                      </a:r>
                      <a:endParaRPr sz="1500" b="1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000" marR="254000" marT="254000" marB="254000" anchor="ctr" horzOverflow="overflow"/>
                </a:tc>
                <a:tc>
                  <a:txBody>
                    <a:bodyPr vert="horz" lIns="254000" tIns="254000" rIns="254000" bIns="254000" anchor="ctr" anchorCtr="0"/>
                    <a:p>
                      <a:pPr defTabSz="457200">
                        <a:defRPr/>
                      </a:pPr>
                      <a:r>
                        <a:rPr sz="1500" b="1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중등 (6~8)</a:t>
                      </a:r>
                      <a:endParaRPr sz="1500" b="1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000" marR="254000" marT="254000" marB="254000" anchor="ctr" horzOverflow="overflow"/>
                </a:tc>
                <a:tc>
                  <a:txBody>
                    <a:bodyPr vert="horz" lIns="254000" tIns="254000" rIns="254000" bIns="254000" anchor="ctr" anchorCtr="0"/>
                    <a:p>
                      <a:pPr defTabSz="457200">
                        <a:defRPr/>
                      </a:pPr>
                      <a:r>
                        <a:rPr sz="1500" b="1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고등 (9 ~ 12)</a:t>
                      </a:r>
                      <a:endParaRPr sz="1500" b="1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000" marR="254000" marT="254000" marB="254000" anchor="ctr" horzOverflow="overflow"/>
                </a:tc>
              </a:tr>
              <a:tr h="2350139">
                <a:tc>
                  <a:txBody>
                    <a:bodyPr vert="horz" lIns="254000" tIns="254000" rIns="254000" bIns="254000" anchor="ctr" anchorCtr="0"/>
                    <a:p>
                      <a:pPr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머신러닝 (개념)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000" marR="254000" marT="254000" marB="2540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 vert="horz" lIns="254000" tIns="254000" rIns="254000" bIns="254000" anchor="ctr" anchorCtr="0"/>
                    <a:p>
                      <a:pPr algn="l"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지도 학습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강화 학습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classification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bias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000" marR="254000" marT="254000" marB="2540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 vert="horz" lIns="254000" tIns="254000" rIns="254000" bIns="254000" anchor="ctr" anchorCtr="0"/>
                    <a:p>
                      <a:pPr algn="l"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지도 학습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비지도 학습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강화 학습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classification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weight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bias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000" marR="254000" marT="254000" marB="2540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 vert="horz" lIns="254000" tIns="254000" rIns="254000" bIns="254000" anchor="ctr" anchorCtr="0"/>
                    <a:p>
                      <a:pPr algn="l"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지도 학습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비지도 학습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강화 학습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regression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classification Overfitting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Cross Validation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weight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bias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/>
                      </a:pP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000" marR="254000" marT="254000" marB="254000" anchor="ctr" horzOverflow="overflow">
                    <a:solidFill>
                      <a:srgbClr val="ffffff"/>
                    </a:solidFill>
                  </a:tcPr>
                </a:tc>
              </a:tr>
              <a:tr h="1470839">
                <a:tc>
                  <a:txBody>
                    <a:bodyPr vert="horz" lIns="127000" tIns="127000" rIns="127000" bIns="127000" anchor="ctr" anchorCtr="0"/>
                    <a:p>
                      <a:pPr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머신러닝 (알고리즘)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0" marR="127000" marT="127000" marB="127000" anchor="ctr" horzOverflow="overflow"/>
                </a:tc>
                <a:tc>
                  <a:txBody>
                    <a:bodyPr vert="horz" lIns="127000" tIns="127000" rIns="127000" bIns="127000" anchor="ctr" anchorCtr="0"/>
                    <a:p>
                      <a:pPr algn="l"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결정 트리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0" marR="127000" marT="127000" marB="127000" anchor="ctr" horzOverflow="overflow"/>
                </a:tc>
                <a:tc>
                  <a:txBody>
                    <a:bodyPr vert="horz" lIns="127000" tIns="127000" rIns="127000" bIns="127000" anchor="ctr" anchorCtr="0"/>
                    <a:p>
                      <a:pPr algn="l"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결정 트리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0" marR="127000" marT="127000" marB="127000" anchor="ctr" horzOverflow="overflow"/>
                </a:tc>
                <a:tc>
                  <a:txBody>
                    <a:bodyPr vert="horz" lIns="127000" tIns="127000" rIns="127000" bIns="127000" anchor="ctr" anchorCtr="0"/>
                    <a:p>
                      <a:pPr algn="l"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결정 트리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선형 회귀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0" marR="127000" marT="127000" marB="127000" anchor="ctr" horzOverflow="overflow"/>
                </a:tc>
              </a:tr>
              <a:tr h="1489197">
                <a:tc>
                  <a:txBody>
                    <a:bodyPr vert="horz" lIns="127000" tIns="127000" rIns="127000" bIns="127000" anchor="ctr" anchorCtr="0"/>
                    <a:p>
                      <a:pPr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딥러닝 (개념)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0" marR="127000" marT="127000" marB="127000" anchor="ctr" horzOverflow="overflow"/>
                </a:tc>
                <a:tc>
                  <a:txBody>
                    <a:bodyPr vert="horz" lIns="127000" tIns="127000" rIns="127000" bIns="127000" anchor="ctr" anchorCtr="0"/>
                    <a:p>
                      <a:pPr algn="l"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NN 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0" marR="127000" marT="127000" marB="127000" anchor="ctr" horzOverflow="overflow"/>
                </a:tc>
                <a:tc>
                  <a:txBody>
                    <a:bodyPr vert="horz" lIns="127000" tIns="127000" rIns="127000" bIns="127000" anchor="ctr" anchorCtr="0"/>
                    <a:p>
                      <a:pPr algn="l"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NN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0" marR="127000" marT="127000" marB="127000" anchor="ctr" horzOverflow="overflow"/>
                </a:tc>
                <a:tc>
                  <a:txBody>
                    <a:bodyPr vert="horz" lIns="127000" tIns="127000" rIns="127000" bIns="127000" anchor="ctr" anchorCtr="0"/>
                    <a:p>
                      <a:pPr algn="l"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NN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CNN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RNN 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GAN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Backpropagation 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max-pooling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0" marR="127000" marT="127000" marB="127000" anchor="ctr" horzOverflow="overflow"/>
                </a:tc>
              </a:tr>
              <a:tr h="1470839">
                <a:tc>
                  <a:txBody>
                    <a:bodyPr vert="horz" lIns="127000" tIns="127000" rIns="127000" bIns="127000" anchor="ctr" anchorCtr="0"/>
                    <a:p>
                      <a:pPr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수학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0" marR="127000" marT="127000" marB="127000" anchor="ctr" horzOverflow="overflow"/>
                </a:tc>
                <a:tc>
                  <a:txBody>
                    <a:bodyPr vert="horz" lIns="127000" tIns="127000" rIns="127000" bIns="127000" anchor="ctr" anchorCtr="0"/>
                    <a:p>
                      <a:pPr algn="l"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N/A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0" marR="127000" marT="127000" marB="127000" anchor="ctr" horzOverflow="overflow"/>
                </a:tc>
                <a:tc>
                  <a:txBody>
                    <a:bodyPr vert="horz" lIns="127000" tIns="127000" rIns="127000" bIns="127000" anchor="ctr" anchorCtr="0"/>
                    <a:p>
                      <a:pPr algn="l"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N/A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0" marR="127000" marT="127000" marB="127000" anchor="ctr" horzOverflow="overflow"/>
                </a:tc>
                <a:tc>
                  <a:txBody>
                    <a:bodyPr vert="horz" lIns="127000" tIns="127000" rIns="127000" bIns="127000" anchor="ctr" anchorCtr="0"/>
                    <a:p>
                      <a:pPr algn="l"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Linear equation distance metrics (MSE)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0" marR="127000" marT="127000" marB="127000" anchor="ctr" horzOverflow="overflow"/>
                </a:tc>
              </a:tr>
              <a:tr h="1470839">
                <a:tc>
                  <a:txBody>
                    <a:bodyPr vert="horz" lIns="127000" tIns="127000" rIns="127000" bIns="127000" anchor="ctr" anchorCtr="0"/>
                    <a:p>
                      <a:pPr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툴 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0" marR="127000" marT="127000" marB="127000" anchor="ctr" horzOverflow="overflow"/>
                </a:tc>
                <a:tc>
                  <a:txBody>
                    <a:bodyPr vert="horz" lIns="127000" tIns="127000" rIns="127000" bIns="127000" anchor="ctr" anchorCtr="0"/>
                    <a:p>
                      <a:pPr algn="l"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Teachable Machine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MachineLearningForKids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0" marR="127000" marT="127000" marB="127000" anchor="ctr" horzOverflow="overflow"/>
                </a:tc>
                <a:tc>
                  <a:txBody>
                    <a:bodyPr vert="horz" lIns="127000" tIns="127000" rIns="127000" bIns="127000" anchor="ctr" anchorCtr="0"/>
                    <a:p>
                      <a:pPr algn="l"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MachineLearningForKids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0" marR="127000" marT="127000" marB="127000" anchor="ctr" horzOverflow="overflow"/>
                </a:tc>
                <a:tc>
                  <a:txBody>
                    <a:bodyPr vert="horz" lIns="127000" tIns="127000" rIns="127000" bIns="127000" anchor="ctr" anchorCtr="0"/>
                    <a:p>
                      <a:pPr algn="l"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Tensorflow Playground 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파이썬 (Pandas)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0" marR="127000" marT="127000" marB="127000" anchor="ctr" horzOverflow="overflow"/>
                </a:tc>
              </a:tr>
              <a:tr h="1470839">
                <a:tc>
                  <a:txBody>
                    <a:bodyPr vert="horz" lIns="127000" tIns="127000" rIns="127000" bIns="127000" anchor="ctr" anchorCtr="0"/>
                    <a:p>
                      <a:pPr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활용 데이터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0" marR="127000" marT="127000" marB="127000" anchor="ctr" horzOverflow="overflow"/>
                </a:tc>
                <a:tc>
                  <a:txBody>
                    <a:bodyPr vert="horz" lIns="127000" tIns="127000" rIns="127000" bIns="127000" anchor="ctr" anchorCtr="0"/>
                    <a:p>
                      <a:pPr algn="l"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 (ImagNet, Coco)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0" marR="127000" marT="127000" marB="127000" anchor="ctr" horzOverflow="overflow"/>
                </a:tc>
                <a:tc>
                  <a:txBody>
                    <a:bodyPr vert="horz" lIns="127000" tIns="127000" rIns="127000" bIns="127000" anchor="ctr" anchorCtr="0"/>
                    <a:p>
                      <a:pPr algn="l"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0" marR="127000" marT="127000" marB="127000" anchor="ctr" horzOverflow="overflow"/>
                </a:tc>
                <a:tc>
                  <a:txBody>
                    <a:bodyPr vert="horz" lIns="127000" tIns="127000" rIns="127000" bIns="127000" anchor="ctr" anchorCtr="0"/>
                    <a:p>
                      <a:pPr algn="l"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 (kaggle)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0" marR="127000" marT="127000" marB="127000" anchor="ctr" horzOverflow="overflow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ReadyAI 커리큘럼에서 추구하는 AI 교육의 5가지 아이디어와 동일"/>
          <p:cNvSpPr txBox="1"/>
          <p:nvPr/>
        </p:nvSpPr>
        <p:spPr>
          <a:xfrm>
            <a:off x="301967" y="413159"/>
            <a:ext cx="6717304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1500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국내자료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AI4K12"/>
          <p:cNvSpPr txBox="1"/>
          <p:nvPr/>
        </p:nvSpPr>
        <p:spPr>
          <a:xfrm>
            <a:off x="120650" y="254000"/>
            <a:ext cx="4054475" cy="46355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>
              <a:defRPr/>
            </a:pPr>
            <a:r>
              <a:rPr lang="ko-KR" altLang="en-US"/>
              <a:t>KERIS ( 한국교육학술정보원)</a:t>
            </a:r>
            <a:endParaRPr lang="ko-KR" altLang="en-US"/>
          </a:p>
        </p:txBody>
      </p:sp>
      <p:pic>
        <p:nvPicPr>
          <p:cNvPr id="443" name="이미지" descr="이미지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1563" y="1707961"/>
            <a:ext cx="3549066" cy="4688913"/>
          </a:xfrm>
          <a:prstGeom prst="rect">
            <a:avLst/>
          </a:prstGeom>
          <a:ln w="12700">
            <a:miter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445" name="이미지" descr="이미지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3044" y="6275534"/>
            <a:ext cx="3346104" cy="4445189"/>
          </a:xfrm>
          <a:prstGeom prst="rect">
            <a:avLst/>
          </a:prstGeom>
          <a:ln w="12700">
            <a:miter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446" name="이미지" descr="이미지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0650" y="11071680"/>
            <a:ext cx="5189075" cy="1871637"/>
          </a:xfrm>
          <a:prstGeom prst="rect">
            <a:avLst/>
          </a:prstGeom>
          <a:ln w="12700">
            <a:miter/>
          </a:ln>
        </p:spPr>
      </p:pic>
      <p:pic>
        <p:nvPicPr>
          <p:cNvPr id="450" name="이미지" descr="이미지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595705" y="1707962"/>
            <a:ext cx="3549066" cy="4688911"/>
          </a:xfrm>
          <a:prstGeom prst="rect">
            <a:avLst/>
          </a:prstGeom>
          <a:ln w="12700">
            <a:miter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452" name="이미지" descr="이미지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800576" y="9292562"/>
            <a:ext cx="6882274" cy="4423438"/>
          </a:xfrm>
          <a:prstGeom prst="rect">
            <a:avLst/>
          </a:prstGeom>
          <a:ln w="12700">
            <a:miter/>
          </a:ln>
        </p:spPr>
      </p:pic>
      <p:pic>
        <p:nvPicPr>
          <p:cNvPr id="455" name="이미지" descr="이미지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2525588" y="60529"/>
            <a:ext cx="3689300" cy="1691779"/>
          </a:xfrm>
          <a:prstGeom prst="rect">
            <a:avLst/>
          </a:prstGeom>
          <a:ln w="12700">
            <a:miter/>
          </a:ln>
        </p:spPr>
      </p:pic>
      <p:pic>
        <p:nvPicPr>
          <p:cNvPr id="456" name="이미지" descr="이미지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2595705" y="6396874"/>
            <a:ext cx="3371875" cy="4445189"/>
          </a:xfrm>
          <a:prstGeom prst="rect">
            <a:avLst/>
          </a:prstGeom>
          <a:ln w="12700">
            <a:miter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458" name=""/>
          <p:cNvGraphicFramePr>
            <a:graphicFrameLocks noGrp="1"/>
          </p:cNvGraphicFramePr>
          <p:nvPr/>
        </p:nvGraphicFramePr>
        <p:xfrm>
          <a:off x="5309725" y="242229"/>
          <a:ext cx="6882274" cy="13231541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294091"/>
                <a:gridCol w="2294091"/>
                <a:gridCol w="2294091"/>
              </a:tblGrid>
              <a:tr h="1601098">
                <a:tc>
                  <a:txBody>
                    <a:bodyPr vert="horz" lIns="254000" tIns="254000" rIns="254000" bIns="254000" anchor="ctr" anchorCtr="0"/>
                    <a:p>
                      <a:pPr defTabSz="457200">
                        <a:defRPr/>
                      </a:pPr>
                      <a:r>
                        <a: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Chapter1. </a:t>
                      </a:r>
                      <a:endParaRPr sz="12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defTabSz="457200">
                        <a:defRPr/>
                      </a:pPr>
                      <a:r>
                        <a: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인공지능의 이해</a:t>
                      </a:r>
                      <a:endParaRPr sz="12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000" marR="254000" marT="254000" marB="2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254000" tIns="254000" rIns="254000" bIns="254000" anchor="ctr" anchorCtr="0"/>
                    <a:p>
                      <a:pPr marL="120315" indent="-120315" algn="l" defTabSz="457200">
                        <a:buSzPct val="100000"/>
                        <a:buChar char="•"/>
                        <a:def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인공지능 개념</a:t>
                      </a:r>
                      <a:endParaRPr lang="ko-KR" altLang="en-US"/>
                    </a:p>
                    <a:p>
                      <a:pPr marL="120315" indent="-120315" algn="l" defTabSz="457200">
                        <a:buSzPct val="100000"/>
                        <a:buChar char="•"/>
                        <a:def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비/지도, 강화 학습</a:t>
                      </a:r>
                      <a:endParaRPr lang="ko-KR" altLang="en-US"/>
                    </a:p>
                    <a:p>
                      <a:pPr marL="120315" indent="-120315" algn="l" defTabSz="457200">
                        <a:buSzPct val="100000"/>
                        <a:buChar char="•"/>
                        <a:def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머신런닝 알고리즘</a:t>
                      </a:r>
                      <a:br>
                        <a:rPr lang="ko-KR" altLang="en-US"/>
                      </a:br>
                      <a:r>
                        <a:rPr lang="ko-KR" altLang="en-US"/>
                        <a:t>SVM / KNN / Regression / Decision Tree / KMeans</a:t>
                      </a:r>
                      <a:endParaRPr lang="ko-KR" altLang="en-US"/>
                    </a:p>
                    <a:p>
                      <a:pPr marL="120315" indent="-120315" algn="l" defTabSz="457200">
                        <a:buSzPct val="100000"/>
                        <a:buChar char="•"/>
                        <a:def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Overfitting / Underfitting</a:t>
                      </a:r>
                      <a:endParaRPr lang="ko-KR" altLang="en-US"/>
                    </a:p>
                    <a:p>
                      <a:pPr marL="120315" indent="-120315" algn="l" defTabSz="457200">
                        <a:buSzPct val="100000"/>
                        <a:buChar char="•"/>
                        <a:def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딥러닝 / 뉴런/ 퍼셉트론</a:t>
                      </a:r>
                      <a:endParaRPr lang="ko-KR" altLang="en-US"/>
                    </a:p>
                    <a:p>
                      <a:pPr marL="120315" indent="-120315" algn="l" defTabSz="457200">
                        <a:buSzPct val="100000"/>
                        <a:buChar char="•"/>
                        <a:def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loss function </a:t>
                      </a:r>
                      <a:endParaRPr lang="ko-KR" altLang="en-US"/>
                    </a:p>
                    <a:p>
                      <a:pPr marL="120315" indent="-120315" algn="l" defTabSz="457200">
                        <a:buSzPct val="100000"/>
                        <a:buChar char="•"/>
                        <a:def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gradient descent</a:t>
                      </a:r>
                      <a:endParaRPr lang="ko-KR" altLang="en-US"/>
                    </a:p>
                  </a:txBody>
                  <a:tcPr marL="254000" marR="254000" marT="254000" marB="2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254000" tIns="254000" rIns="254000" bIns="254000" anchor="ctr" anchorCtr="0"/>
                    <a:p>
                      <a:pPr algn="l" defTabSz="457200">
                        <a:defRPr/>
                      </a:pPr>
                      <a:r>
                        <a: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Mystery Animal</a:t>
                      </a:r>
                      <a:endParaRPr sz="12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/>
                      </a:pPr>
                      <a:r>
                        <a: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Emoji scavenger hunt </a:t>
                      </a:r>
                      <a:endParaRPr sz="12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/>
                      </a:pPr>
                      <a:r>
                        <a: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엔트리</a:t>
                      </a:r>
                      <a:endParaRPr sz="12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000" marR="254000" marT="254000" marB="2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1601098">
                <a:tc>
                  <a:txBody>
                    <a:bodyPr vert="horz" lIns="127000" tIns="127000" rIns="127000" bIns="127000" anchor="ctr" anchorCtr="0"/>
                    <a:p>
                      <a:pPr defTabSz="457200">
                        <a:defRPr/>
                      </a:pPr>
                      <a:r>
                        <a: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Chapter 2. </a:t>
                      </a:r>
                      <a:endParaRPr sz="12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defTabSz="457200">
                        <a:defRPr/>
                      </a:pPr>
                      <a:r>
                        <a: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인공지능의 사회적 영향력</a:t>
                      </a:r>
                      <a:endParaRPr sz="12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0" marR="127000" marT="127000" marB="127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127000" tIns="127000" rIns="127000" bIns="127000" anchor="ctr" anchorCtr="0"/>
                    <a:p>
                      <a:pPr marL="120315" indent="-120315" algn="l" defTabSz="457200">
                        <a:buSzPct val="100000"/>
                        <a:buChar char="•"/>
                        <a:def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인공지능의 양면성</a:t>
                      </a:r>
                      <a:endParaRPr lang="ko-KR" altLang="en-US"/>
                    </a:p>
                    <a:p>
                      <a:pPr marL="120315" indent="-120315" algn="l" defTabSz="457200">
                        <a:buSzPct val="100000"/>
                        <a:buChar char="•"/>
                        <a:def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인공지능의 편향성</a:t>
                      </a:r>
                      <a:endParaRPr lang="ko-KR" altLang="en-US"/>
                    </a:p>
                    <a:p>
                      <a:pPr marL="120315" indent="-120315" algn="l" defTabSz="457200">
                        <a:buSzPct val="100000"/>
                        <a:buChar char="•"/>
                        <a:def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인공지능 윤리 딜레마</a:t>
                      </a:r>
                      <a:br>
                        <a:rPr lang="ko-KR" altLang="en-US"/>
                      </a:br>
                      <a:r>
                        <a:rPr lang="ko-KR" altLang="en-US"/>
                        <a:t>(자율주행 자동차)</a:t>
                      </a:r>
                      <a:endParaRPr lang="ko-KR" altLang="en-US"/>
                    </a:p>
                  </a:txBody>
                  <a:tcPr marL="127000" marR="127000" marT="127000" marB="127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127000" tIns="127000" rIns="127000" bIns="127000" anchor="ctr" anchorCtr="0"/>
                    <a:p>
                      <a:pPr algn="l" defTabSz="457200">
                        <a:def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Teachable Machine</a:t>
                      </a:r>
                      <a:endParaRPr lang="ko-KR" altLang="en-US"/>
                    </a:p>
                    <a:p>
                      <a:pPr marL="120315" indent="-120315" algn="l" defTabSz="457200">
                        <a:buSzPct val="100000"/>
                        <a:buChar char="*"/>
                        <a:defRPr sz="1200" b="1">
                          <a:solidFill>
                            <a:schemeClr val="accent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MIT Ethics Education에 존재하는 동일한 이미지/ 활동이 있음</a:t>
                      </a:r>
                      <a:endParaRPr lang="ko-KR" altLang="en-US"/>
                    </a:p>
                    <a:p>
                      <a:pPr algn="l" defTabSz="457200">
                        <a:defRPr sz="12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moralmachine.net</a:t>
                      </a:r>
                      <a:endParaRPr lang="ko-KR" altLang="en-US"/>
                    </a:p>
                  </a:txBody>
                  <a:tcPr marL="127000" marR="127000" marT="127000" marB="127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1601098">
                <a:tc>
                  <a:txBody>
                    <a:bodyPr vert="horz" lIns="127000" tIns="127000" rIns="127000" bIns="127000" anchor="ctr" anchorCtr="0"/>
                    <a:p>
                      <a:pPr defTabSz="457200">
                        <a:defRPr/>
                      </a:pPr>
                      <a:r>
                        <a: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Chapter 3. </a:t>
                      </a:r>
                      <a:endParaRPr sz="12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defTabSz="457200">
                        <a:defRPr/>
                      </a:pPr>
                      <a:r>
                        <a: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파이썬과 친해지기</a:t>
                      </a:r>
                      <a:endParaRPr sz="12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0" marR="127000" marT="127000" marB="127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127000" tIns="127000" rIns="127000" bIns="127000" anchor="ctr" anchorCtr="0"/>
                    <a:p>
                      <a:pPr marL="120315" indent="-120315" algn="l" defTabSz="457200">
                        <a:buSzPct val="100000"/>
                        <a:buChar char="•"/>
                        <a:def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변수, 조건문, 반복문</a:t>
                      </a:r>
                      <a:endParaRPr lang="ko-KR" altLang="en-US"/>
                    </a:p>
                  </a:txBody>
                  <a:tcPr marL="127000" marR="127000" marT="127000" marB="127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127000" tIns="127000" rIns="127000" bIns="127000" anchor="ctr" anchorCtr="0"/>
                    <a:p>
                      <a:pPr algn="l" defTabSz="457200">
                        <a:defRPr/>
                      </a:pPr>
                      <a:r>
                        <a: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Python </a:t>
                      </a:r>
                      <a:endParaRPr sz="12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/>
                      </a:pPr>
                      <a:r>
                        <a: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Anaconda</a:t>
                      </a:r>
                      <a:endParaRPr sz="12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/>
                      </a:pPr>
                      <a:r>
                        <a: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keras</a:t>
                      </a:r>
                      <a:endParaRPr sz="12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/>
                      </a:pPr>
                      <a:r>
                        <a: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tensor flow</a:t>
                      </a:r>
                      <a:endParaRPr sz="12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0" marR="127000" marT="127000" marB="127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1601098">
                <a:tc>
                  <a:txBody>
                    <a:bodyPr vert="horz" lIns="254000" tIns="254000" rIns="254000" bIns="254000" anchor="ctr" anchorCtr="0"/>
                    <a:p>
                      <a:pPr defTabSz="457200">
                        <a:defRPr/>
                      </a:pPr>
                      <a:r>
                        <a: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Chapter 4. </a:t>
                      </a:r>
                      <a:endParaRPr sz="12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defTabSz="457200">
                        <a:defRPr/>
                      </a:pPr>
                      <a:r>
                        <a: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인공지능의 활용</a:t>
                      </a:r>
                      <a:endParaRPr sz="12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000" marR="254000" marT="254000" marB="2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254000" tIns="254000" rIns="254000" bIns="254000" anchor="ctr" anchorCtr="0"/>
                    <a:p>
                      <a:pPr marL="120315" indent="-120315" algn="l" defTabSz="457200">
                        <a:buSzPct val="100000"/>
                        <a:buChar char="•"/>
                        <a:def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데이터 시각화</a:t>
                      </a:r>
                      <a:endParaRPr lang="ko-KR" altLang="en-US"/>
                    </a:p>
                    <a:p>
                      <a:pPr marL="120315" indent="-120315" algn="l" defTabSz="457200">
                        <a:buSzPct val="100000"/>
                        <a:buChar char="•"/>
                        <a:def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선형회귀식</a:t>
                      </a:r>
                      <a:endParaRPr lang="ko-KR" altLang="en-US"/>
                    </a:p>
                    <a:p>
                      <a:pPr marL="120315" indent="-120315" algn="l" defTabSz="457200">
                        <a:buSzPct val="100000"/>
                        <a:buChar char="•"/>
                        <a:def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CNN</a:t>
                      </a:r>
                      <a:endParaRPr lang="ko-KR" altLang="en-US"/>
                    </a:p>
                    <a:p>
                      <a:pPr marL="120315" indent="-120315" algn="l" defTabSz="457200">
                        <a:buSzPct val="100000"/>
                        <a:buChar char="•"/>
                        <a:def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Max Pooling</a:t>
                      </a:r>
                      <a:endParaRPr lang="ko-KR" altLang="en-US"/>
                    </a:p>
                    <a:p>
                      <a:pPr marL="120315" indent="-120315" algn="l" defTabSz="457200">
                        <a:buSzPct val="100000"/>
                        <a:buChar char="•"/>
                        <a:def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DropOut</a:t>
                      </a:r>
                      <a:endParaRPr lang="ko-KR" altLang="en-US"/>
                    </a:p>
                    <a:p>
                      <a:pPr marL="120315" indent="-120315" algn="l" defTabSz="457200">
                        <a:buSzPct val="100000"/>
                        <a:buChar char="•"/>
                        <a:def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flattening</a:t>
                      </a:r>
                      <a:endParaRPr lang="ko-KR" altLang="en-US"/>
                    </a:p>
                    <a:p>
                      <a:pPr marL="120315" indent="-120315" algn="l" defTabSz="457200">
                        <a:buSzPct val="100000"/>
                        <a:buChar char="•"/>
                        <a:def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NLP </a:t>
                      </a:r>
                      <a:endParaRPr lang="ko-KR" altLang="en-US"/>
                    </a:p>
                    <a:p>
                      <a:pPr marL="120315" indent="-120315" algn="l" defTabSz="457200">
                        <a:buSzPct val="100000"/>
                        <a:buChar char="•"/>
                        <a:def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RNN</a:t>
                      </a:r>
                      <a:endParaRPr lang="ko-KR" altLang="en-US"/>
                    </a:p>
                    <a:p>
                      <a:pPr marL="120315" indent="-120315" algn="l" defTabSz="457200">
                        <a:buSzPct val="100000"/>
                        <a:buChar char="•"/>
                        <a:def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LSTM</a:t>
                      </a:r>
                      <a:endParaRPr lang="ko-KR" altLang="en-US"/>
                    </a:p>
                    <a:p>
                      <a:pPr marL="120315" indent="-120315" algn="l" defTabSz="457200">
                        <a:buSzPct val="100000"/>
                        <a:buChar char="•"/>
                        <a:def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Normalization</a:t>
                      </a:r>
                      <a:endParaRPr lang="ko-KR" altLang="en-US"/>
                    </a:p>
                    <a:p>
                      <a:pPr marL="120315" indent="-120315" algn="l" defTabSz="457200">
                        <a:buSzPct val="100000"/>
                        <a:buChar char="•"/>
                        <a:def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Tokenizing</a:t>
                      </a:r>
                      <a:endParaRPr lang="ko-KR" altLang="en-US"/>
                    </a:p>
                    <a:p>
                      <a:pPr marL="120315" indent="-120315" algn="l" defTabSz="457200">
                        <a:buSzPct val="100000"/>
                        <a:buChar char="•"/>
                        <a:def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Vectorization</a:t>
                      </a:r>
                      <a:endParaRPr lang="ko-KR" altLang="en-US"/>
                    </a:p>
                  </a:txBody>
                  <a:tcPr marL="254000" marR="254000" marT="254000" marB="2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254000" tIns="254000" rIns="254000" bIns="254000" anchor="ctr" anchorCtr="0"/>
                    <a:p>
                      <a:pPr algn="l" defTabSz="457200">
                        <a:defRPr/>
                      </a:pPr>
                      <a:r>
                        <a: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Anaconda</a:t>
                      </a:r>
                      <a:endParaRPr sz="12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/>
                      </a:pPr>
                      <a:r>
                        <a: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Google Colab</a:t>
                      </a:r>
                      <a:endParaRPr sz="12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/>
                      </a:pPr>
                      <a:r>
                        <a: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matplotlilb</a:t>
                      </a:r>
                      <a:endParaRPr sz="12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/>
                      </a:pPr>
                      <a:r>
                        <a: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tensor flow</a:t>
                      </a:r>
                      <a:endParaRPr sz="12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/>
                      </a:pPr>
                      <a:r>
                        <a: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keras </a:t>
                      </a:r>
                      <a:endParaRPr sz="12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000" marR="254000" marT="254000" marB="2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1601098">
                <a:tc>
                  <a:txBody>
                    <a:bodyPr vert="horz" lIns="127000" tIns="127000" rIns="127000" bIns="127000" anchor="ctr" anchorCtr="0"/>
                    <a:p>
                      <a:pPr defTabSz="457200">
                        <a:defRPr/>
                      </a:pPr>
                      <a:r>
                        <a: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Chapter 6. </a:t>
                      </a:r>
                      <a:endParaRPr sz="12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defTabSz="457200">
                        <a:defRPr/>
                      </a:pPr>
                      <a:r>
                        <a: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햄스터 로봇과 강화학습 자율주행 자동차</a:t>
                      </a:r>
                      <a:endParaRPr sz="12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0" marR="127000" marT="127000" marB="127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127000" tIns="127000" rIns="127000" bIns="127000" anchor="ctr" anchorCtr="0"/>
                    <a:p>
                      <a:pPr marL="120315" indent="-120315" algn="l" defTabSz="457200">
                        <a:buSzPct val="100000"/>
                        <a:buChar char="•"/>
                        <a:def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Q-Learning</a:t>
                      </a:r>
                      <a:endParaRPr lang="ko-KR" altLang="en-US"/>
                    </a:p>
                  </a:txBody>
                  <a:tcPr marL="127000" marR="127000" marT="127000" marB="127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127000" tIns="127000" rIns="127000" bIns="127000" anchor="ctr" anchorCtr="0"/>
                    <a:p>
                      <a:pPr algn="l" defTabSz="457200">
                        <a:defRPr/>
                      </a:pPr>
                      <a:r>
                        <a: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Python 또는 엔트리</a:t>
                      </a:r>
                      <a:endParaRPr sz="12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/>
                      </a:pPr>
                      <a:r>
                        <a: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 Roboid </a:t>
                      </a:r>
                      <a:endParaRPr sz="12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/>
                      </a:pPr>
                      <a:r>
                        <a: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햄스터 로봇</a:t>
                      </a:r>
                      <a:endParaRPr sz="12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0" marR="127000" marT="127000" marB="127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1601098">
                <a:tc>
                  <a:txBody>
                    <a:bodyPr vert="horz" lIns="127000" tIns="127000" rIns="127000" bIns="127000" anchor="ctr" anchorCtr="0"/>
                    <a:p>
                      <a:pPr defTabSz="457200">
                        <a:defRPr/>
                      </a:pPr>
                      <a:r>
                        <a: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Chapter 7. </a:t>
                      </a:r>
                      <a:endParaRPr sz="12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defTabSz="457200">
                        <a:defRPr/>
                      </a:pPr>
                      <a:r>
                        <a: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인공지능 드론 프로젝트 </a:t>
                      </a:r>
                      <a:endParaRPr sz="12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0" marR="127000" marT="127000" marB="127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127000" tIns="127000" rIns="127000" bIns="127000" anchor="ctr" anchorCtr="0"/>
                    <a:p>
                      <a:pPr marL="120315" indent="-120315" algn="l" defTabSz="457200">
                        <a:buSzPct val="100000"/>
                        <a:buChar char="•"/>
                        <a:def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CNN</a:t>
                      </a:r>
                      <a:endParaRPr lang="ko-KR" altLang="en-US"/>
                    </a:p>
                    <a:p>
                      <a:pPr marL="120315" indent="-120315" algn="l" defTabSz="457200">
                        <a:buSzPct val="100000"/>
                        <a:buChar char="•"/>
                        <a:def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max pooling</a:t>
                      </a:r>
                      <a:endParaRPr lang="ko-KR" altLang="en-US"/>
                    </a:p>
                  </a:txBody>
                  <a:tcPr marL="127000" marR="127000" marT="127000" marB="127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127000" tIns="127000" rIns="127000" bIns="127000" anchor="ctr" anchorCtr="0"/>
                    <a:p>
                      <a:pPr algn="l" defTabSz="457200">
                        <a:defRPr/>
                      </a:pPr>
                      <a:r>
                        <a: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DJI Tello 드론</a:t>
                      </a:r>
                      <a:endParaRPr sz="12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/>
                      </a:pPr>
                      <a:r>
                        <a: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python (numpy, keras)</a:t>
                      </a:r>
                      <a:endParaRPr sz="12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0" marR="127000" marT="127000" marB="127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1601098">
                <a:tc>
                  <a:txBody>
                    <a:bodyPr vert="horz" lIns="254000" tIns="254000" rIns="254000" bIns="254000" anchor="ctr" anchorCtr="0"/>
                    <a:p>
                      <a:pPr defTabSz="457200">
                        <a:defRPr/>
                      </a:pPr>
                      <a:r>
                        <a: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Chapter 8. </a:t>
                      </a:r>
                      <a:endParaRPr sz="12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defTabSz="457200">
                        <a:defRPr/>
                      </a:pPr>
                      <a:r>
                        <a: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나만의 인공지능 분류기</a:t>
                      </a:r>
                      <a:endParaRPr sz="12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000" marR="254000" marT="254000" marB="2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254000" tIns="254000" rIns="254000" bIns="254000" anchor="ctr" anchorCtr="0"/>
                    <a:p>
                      <a:pPr algn="l" defTabSz="457200">
                        <a:def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 lang="ko-KR" altLang="en-US"/>
                    </a:p>
                  </a:txBody>
                  <a:tcPr marL="254000" marR="254000" marT="254000" marB="2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254000" tIns="254000" rIns="254000" bIns="254000" anchor="ctr" anchorCtr="0"/>
                    <a:p>
                      <a:pPr algn="l" defTabSz="457200">
                        <a:defRPr/>
                      </a:pPr>
                      <a:r>
                        <a: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Teachable Machine + Python</a:t>
                      </a:r>
                      <a:endParaRPr sz="12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/>
                      </a:pPr>
                      <a:r>
                        <a: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마이크로비트</a:t>
                      </a:r>
                      <a:endParaRPr sz="12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/>
                      </a:pPr>
                      <a:r>
                        <a: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3D 모델링 파일</a:t>
                      </a:r>
                      <a:endParaRPr sz="12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000" marR="254000" marT="254000" marB="2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49" name="ReadyAI 커리큘럼에서 추구하는 AI 교육의 5가지 아이디어와 동일"/>
          <p:cNvSpPr txBox="1"/>
          <p:nvPr/>
        </p:nvSpPr>
        <p:spPr>
          <a:xfrm>
            <a:off x="10229086" y="12928600"/>
            <a:ext cx="2106932" cy="787400"/>
          </a:xfrm>
          <a:prstGeom prst="rect">
            <a:avLst/>
          </a:prstGeom>
          <a:ln w="12700">
            <a:miter/>
          </a:ln>
        </p:spPr>
        <p:txBody>
          <a:bodyPr lIns="50800" tIns="50800" rIns="50800" bIns="50800" anchor="ctr">
            <a:spAutoFit/>
          </a:bodyPr>
          <a:lstStyle/>
          <a:p>
            <a:pPr algn="l">
              <a:defRPr sz="1500" b="1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ko-KR" altLang="en-US"/>
              <a:t>하드웨어가 많이 등장</a:t>
            </a:r>
            <a:endParaRPr lang="ko-KR" altLang="en-US"/>
          </a:p>
          <a:p>
            <a:pPr algn="l">
              <a:defRPr sz="1500" b="1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ko-KR" altLang="en-US"/>
              <a:t>코드 따라 쳐보는 형식.</a:t>
            </a:r>
            <a:endParaRPr lang="ko-KR" altLang="en-US"/>
          </a:p>
          <a:p>
            <a:pPr algn="l">
              <a:defRPr sz="1500" b="1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ko-KR" altLang="en-US"/>
              <a:t>강화 학습</a:t>
            </a:r>
            <a:endParaRPr lang="ko-KR" altLang="en-US"/>
          </a:p>
        </p:txBody>
      </p:sp>
      <p:graphicFrame>
        <p:nvGraphicFramePr>
          <p:cNvPr id="459" name=""/>
          <p:cNvGraphicFramePr>
            <a:graphicFrameLocks noGrp="1"/>
          </p:cNvGraphicFramePr>
          <p:nvPr/>
        </p:nvGraphicFramePr>
        <p:xfrm>
          <a:off x="16364904" y="254000"/>
          <a:ext cx="6882274" cy="8908289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294091"/>
                <a:gridCol w="2294091"/>
                <a:gridCol w="2294091"/>
              </a:tblGrid>
              <a:tr h="1484714">
                <a:tc>
                  <a:txBody>
                    <a:bodyPr vert="horz" lIns="254000" tIns="254000" rIns="254000" bIns="254000" anchor="ctr" anchorCtr="0"/>
                    <a:p>
                      <a:pPr algn="l" defTabSz="457200">
                        <a:defRPr/>
                      </a:pPr>
                      <a:r>
                        <a: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Chapter1. 인공지능과 교육</a:t>
                      </a:r>
                      <a:endParaRPr sz="12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000" marR="254000" marT="254000" marB="2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254000" tIns="254000" rIns="254000" bIns="254000" anchor="ctr" anchorCtr="0"/>
                    <a:p>
                      <a:pPr marL="120315" indent="-120315" algn="l" defTabSz="457200">
                        <a:buSzPct val="100000"/>
                        <a:buChar char="•"/>
                        <a:def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다른 나라의 AI 교육</a:t>
                      </a:r>
                      <a:endParaRPr lang="ko-KR" altLang="en-US"/>
                    </a:p>
                    <a:p>
                      <a:pPr marL="120315" indent="-120315" algn="l" defTabSz="457200">
                        <a:buSzPct val="100000"/>
                        <a:buChar char="•"/>
                        <a:def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인공지능 교육 유형</a:t>
                      </a:r>
                      <a:br>
                        <a:rPr lang="ko-KR" altLang="en-US"/>
                      </a:br>
                      <a:r>
                        <a:rPr lang="ko-KR" altLang="en-US"/>
                        <a:t>MIT AI Ethics / AI4K12 / </a:t>
                      </a:r>
                      <a:endParaRPr lang="ko-KR" altLang="en-US"/>
                    </a:p>
                  </a:txBody>
                  <a:tcPr marL="254000" marR="254000" marT="254000" marB="2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254000" tIns="254000" rIns="254000" bIns="254000" anchor="ctr" anchorCtr="0"/>
                    <a:p>
                      <a:pPr algn="l" defTabSz="457200">
                        <a:defRPr/>
                      </a:pPr>
                      <a:r>
                        <a: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Mystery Animal</a:t>
                      </a:r>
                      <a:endParaRPr sz="12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/>
                      </a:pPr>
                      <a:r>
                        <a: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Emoji scavenger hunt </a:t>
                      </a:r>
                      <a:endParaRPr sz="12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/>
                      </a:pPr>
                      <a:r>
                        <a: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엔트리</a:t>
                      </a:r>
                      <a:endParaRPr sz="12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000" marR="254000" marT="254000" marB="2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1484714">
                <a:tc>
                  <a:txBody>
                    <a:bodyPr vert="horz" lIns="127000" tIns="127000" rIns="127000" bIns="127000" anchor="ctr" anchorCtr="0"/>
                    <a:p>
                      <a:pPr algn="l" defTabSz="457200">
                        <a:defRPr/>
                      </a:pPr>
                      <a:r>
                        <a: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Chapter 2. 인공지능의 이해</a:t>
                      </a:r>
                      <a:endParaRPr sz="12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0" marR="127000" marT="127000" marB="127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127000" tIns="127000" rIns="127000" bIns="127000" anchor="ctr" anchorCtr="0"/>
                    <a:p>
                      <a:pPr marL="120315" indent="-120315" algn="l" defTabSz="457200">
                        <a:buSzPct val="100000"/>
                        <a:buChar char="•"/>
                        <a:def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내용 동일</a:t>
                      </a:r>
                      <a:endParaRPr lang="ko-KR" altLang="en-US"/>
                    </a:p>
                  </a:txBody>
                  <a:tcPr marL="127000" marR="127000" marT="127000" marB="127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127000" tIns="127000" rIns="127000" bIns="127000" anchor="ctr" anchorCtr="0"/>
                    <a:p>
                      <a:pPr algn="l" defTabSz="457200">
                        <a:def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 lang="ko-KR" altLang="en-US"/>
                    </a:p>
                  </a:txBody>
                  <a:tcPr marL="127000" marR="127000" marT="127000" marB="127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1484714">
                <a:tc>
                  <a:txBody>
                    <a:bodyPr vert="horz" lIns="127000" tIns="127000" rIns="127000" bIns="127000" anchor="ctr" anchorCtr="0"/>
                    <a:p>
                      <a:pPr algn="l" defTabSz="457200">
                        <a:defRPr/>
                      </a:pPr>
                      <a:r>
                        <a: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Chapter 3. 인공지능 수업하기</a:t>
                      </a:r>
                      <a:endParaRPr sz="12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0" marR="127000" marT="127000" marB="127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127000" tIns="127000" rIns="127000" bIns="127000" anchor="ctr" anchorCtr="0"/>
                    <a:p>
                      <a:pPr marL="120315" indent="-120315" algn="l" defTabSz="457200">
                        <a:buSzPct val="100000"/>
                        <a:buChar char="•"/>
                        <a:def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언플러그드 활동 소개</a:t>
                      </a:r>
                      <a:endParaRPr lang="ko-KR" altLang="en-US"/>
                    </a:p>
                    <a:p>
                      <a:pPr marL="120315" indent="-120315" algn="l" defTabSz="457200">
                        <a:buSzPct val="100000"/>
                        <a:buChar char="•"/>
                        <a:def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Quick Draw 프로그램 소개</a:t>
                      </a:r>
                      <a:endParaRPr lang="ko-KR" altLang="en-US"/>
                    </a:p>
                    <a:p>
                      <a:pPr marL="120315" indent="-120315" algn="l" defTabSz="457200">
                        <a:buSzPct val="100000"/>
                        <a:buChar char="•"/>
                        <a:def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Teachable Machine 프로그램 소개 </a:t>
                      </a:r>
                      <a:endParaRPr lang="ko-KR" altLang="en-US"/>
                    </a:p>
                    <a:p>
                      <a:pPr marL="120315" indent="-120315" algn="l" defTabSz="457200">
                        <a:buSzPct val="100000"/>
                        <a:buChar char="•"/>
                        <a:def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많은 활동 예제들 제공</a:t>
                      </a:r>
                      <a:endParaRPr lang="ko-KR" altLang="en-US"/>
                    </a:p>
                  </a:txBody>
                  <a:tcPr marL="127000" marR="127000" marT="127000" marB="127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127000" tIns="127000" rIns="127000" bIns="127000" anchor="ctr" anchorCtr="0"/>
                    <a:p>
                      <a:pPr algn="l" defTabSz="457200">
                        <a:def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 lang="ko-KR" altLang="en-US"/>
                    </a:p>
                  </a:txBody>
                  <a:tcPr marL="127000" marR="127000" marT="127000" marB="127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1484714">
                <a:tc>
                  <a:txBody>
                    <a:bodyPr vert="horz" lIns="254000" tIns="254000" rIns="254000" bIns="254000" anchor="ctr" anchorCtr="0"/>
                    <a:p>
                      <a:pPr algn="l" defTabSz="457200">
                        <a:defRPr/>
                      </a:pPr>
                      <a:r>
                        <a: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Chapter 4. 인공지능의 사회적 영향력</a:t>
                      </a:r>
                      <a:endParaRPr sz="12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000" marR="254000" marT="254000" marB="2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254000" tIns="254000" rIns="254000" bIns="254000" anchor="ctr" anchorCtr="0"/>
                    <a:p>
                      <a:pPr marL="120315" indent="-120315" algn="l" defTabSz="457200">
                        <a:buSzPct val="100000"/>
                        <a:buChar char="•"/>
                        <a:def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내용 동일</a:t>
                      </a:r>
                      <a:endParaRPr lang="ko-KR" altLang="en-US"/>
                    </a:p>
                  </a:txBody>
                  <a:tcPr marL="254000" marR="254000" marT="254000" marB="2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254000" tIns="254000" rIns="254000" bIns="254000" anchor="ctr" anchorCtr="0"/>
                    <a:p>
                      <a:pPr algn="l" defTabSz="457200">
                        <a:def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 lang="ko-KR" altLang="en-US"/>
                    </a:p>
                  </a:txBody>
                  <a:tcPr marL="254000" marR="254000" marT="254000" marB="2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1484714">
                <a:tc>
                  <a:txBody>
                    <a:bodyPr vert="horz" lIns="254000" tIns="254000" rIns="254000" bIns="254000" anchor="ctr" anchorCtr="0"/>
                    <a:p>
                      <a:pPr algn="l" defTabSz="457200">
                        <a:defRPr/>
                      </a:pPr>
                      <a:r>
                        <a: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Chapter 5. 인공지능과 블록 프로그래밍</a:t>
                      </a:r>
                      <a:endParaRPr sz="12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000" marR="254000" marT="254000" marB="2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254000" tIns="254000" rIns="254000" bIns="254000" anchor="ctr" anchorCtr="0"/>
                    <a:p>
                      <a:pPr marL="120315" indent="-120315" algn="l" defTabSz="457200">
                        <a:buSzPct val="100000"/>
                        <a:buChar char="•"/>
                        <a:def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음성 인식</a:t>
                      </a:r>
                      <a:endParaRPr lang="ko-KR" altLang="en-US"/>
                    </a:p>
                    <a:p>
                      <a:pPr marL="120315" indent="-120315" algn="l" defTabSz="457200">
                        <a:buSzPct val="100000"/>
                        <a:buChar char="•"/>
                        <a:def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사물 감지</a:t>
                      </a:r>
                      <a:endParaRPr lang="ko-KR" altLang="en-US"/>
                    </a:p>
                    <a:p>
                      <a:pPr marL="120315" indent="-120315" algn="l" defTabSz="457200">
                        <a:buSzPct val="100000"/>
                        <a:buChar char="•"/>
                        <a:def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이미지 인식</a:t>
                      </a:r>
                      <a:endParaRPr lang="ko-KR" altLang="en-US"/>
                    </a:p>
                    <a:p>
                      <a:pPr marL="120315" indent="-120315" algn="l" defTabSz="457200">
                        <a:buSzPct val="100000"/>
                        <a:buChar char="•"/>
                        <a:def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텍스트 분류</a:t>
                      </a:r>
                      <a:endParaRPr lang="ko-KR" altLang="en-US"/>
                    </a:p>
                  </a:txBody>
                  <a:tcPr marL="254000" marR="254000" marT="254000" marB="2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254000" tIns="254000" rIns="254000" bIns="254000" anchor="ctr" anchorCtr="0"/>
                    <a:p>
                      <a:pPr algn="l" defTabSz="457200">
                        <a:defRPr/>
                      </a:pPr>
                      <a:r>
                        <a: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엔트리</a:t>
                      </a:r>
                      <a:endParaRPr sz="12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/>
                      </a:pPr>
                      <a:r>
                        <a: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google docs 음성 인식</a:t>
                      </a:r>
                      <a:endParaRPr sz="12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000" marR="254000" marT="254000" marB="2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1484714">
                <a:tc>
                  <a:txBody>
                    <a:bodyPr vert="horz" lIns="127000" tIns="127000" rIns="127000" bIns="127000" anchor="ctr" anchorCtr="0"/>
                    <a:p>
                      <a:pPr algn="l" defTabSz="457200">
                        <a:defRPr/>
                      </a:pPr>
                      <a:r>
                        <a: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Chapter 6. 햄스터 로봇과 인공지능</a:t>
                      </a:r>
                      <a:endParaRPr sz="12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0" marR="127000" marT="127000" marB="127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254000" tIns="254000" rIns="254000" bIns="254000" anchor="ctr" anchorCtr="0"/>
                    <a:p>
                      <a:pPr marL="120315" indent="-120315" algn="l" defTabSz="457200">
                        <a:buSzPct val="100000"/>
                        <a:buChar char="•"/>
                        <a:def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음성 인식</a:t>
                      </a:r>
                      <a:endParaRPr lang="ko-KR" altLang="en-US"/>
                    </a:p>
                    <a:p>
                      <a:pPr marL="120315" indent="-120315" algn="l" defTabSz="457200">
                        <a:buSzPct val="100000"/>
                        <a:buChar char="•"/>
                        <a:def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사물 감지</a:t>
                      </a:r>
                      <a:endParaRPr lang="ko-KR" altLang="en-US"/>
                    </a:p>
                    <a:p>
                      <a:pPr marL="120315" indent="-120315" algn="l" defTabSz="457200">
                        <a:buSzPct val="100000"/>
                        <a:buChar char="•"/>
                        <a:def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이미지 인식</a:t>
                      </a:r>
                      <a:endParaRPr lang="ko-KR" altLang="en-US"/>
                    </a:p>
                    <a:p>
                      <a:pPr marL="120315" indent="-120315" algn="l" defTabSz="457200">
                        <a:buSzPct val="100000"/>
                        <a:buChar char="•"/>
                        <a:def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텍스트 인식</a:t>
                      </a:r>
                      <a:endParaRPr lang="ko-KR" altLang="en-US"/>
                    </a:p>
                  </a:txBody>
                  <a:tcPr marL="254000" marR="254000" marT="254000" marB="2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127000" tIns="127000" rIns="127000" bIns="127000" anchor="ctr" anchorCtr="0"/>
                    <a:p>
                      <a:pPr algn="l" defTabSz="457200">
                        <a:defRPr/>
                      </a:pPr>
                      <a:r>
                        <a: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햄스터 로봇(오조봇같은 느낌)</a:t>
                      </a:r>
                      <a:endParaRPr sz="12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/>
                      </a:pPr>
                      <a:r>
                        <a:rPr sz="12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엔트리</a:t>
                      </a:r>
                      <a:endParaRPr sz="12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0" marR="127000" marT="127000" marB="127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388867"/>
            <a:ext cx="7836026" cy="10938266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87360" y="1250080"/>
            <a:ext cx="7484999" cy="11215840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008477" y="1099081"/>
            <a:ext cx="7774242" cy="115178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AI4K12"/>
          <p:cNvSpPr txBox="1"/>
          <p:nvPr/>
        </p:nvSpPr>
        <p:spPr>
          <a:xfrm>
            <a:off x="111125" y="254000"/>
            <a:ext cx="4311650" cy="46355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>
              <a:defRPr/>
            </a:pPr>
            <a:r>
              <a:rPr lang="ko-KR" altLang="en-US"/>
              <a:t>KT 나만의 인공지능 프로그래밍</a:t>
            </a:r>
            <a:endParaRPr lang="ko-KR" altLang="en-US"/>
          </a:p>
        </p:txBody>
      </p:sp>
      <p:pic>
        <p:nvPicPr>
          <p:cNvPr id="460" name="이미지" descr="이미지"/>
          <p:cNvPicPr>
            <a:picLocks noChangeAspect="1"/>
          </p:cNvPicPr>
          <p:nvPr/>
        </p:nvPicPr>
        <p:blipFill rotWithShape="1">
          <a:blip r:embed="rId2"/>
          <a:srcRect r="57330"/>
          <a:stretch>
            <a:fillRect/>
          </a:stretch>
        </p:blipFill>
        <p:spPr>
          <a:xfrm>
            <a:off x="4873625" y="1187449"/>
            <a:ext cx="5651964" cy="9817101"/>
          </a:xfrm>
          <a:prstGeom prst="rect">
            <a:avLst/>
          </a:prstGeom>
          <a:ln w="12700">
            <a:miter/>
          </a:ln>
        </p:spPr>
      </p:pic>
      <p:pic>
        <p:nvPicPr>
          <p:cNvPr id="461" name="이미지" descr="이미지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490575" y="1257299"/>
            <a:ext cx="6019801" cy="10541001"/>
          </a:xfrm>
          <a:prstGeom prst="rect">
            <a:avLst/>
          </a:prstGeom>
          <a:ln w="12700">
            <a:miter/>
          </a:ln>
        </p:spPr>
      </p:pic>
      <p:pic>
        <p:nvPicPr>
          <p:cNvPr id="462" name="이미지" descr="이미지"/>
          <p:cNvPicPr>
            <a:picLocks noChangeAspect="1"/>
          </p:cNvPicPr>
          <p:nvPr/>
        </p:nvPicPr>
        <p:blipFill rotWithShape="1">
          <a:blip r:embed="rId4"/>
          <a:srcRect l="78330"/>
          <a:stretch>
            <a:fillRect/>
          </a:stretch>
        </p:blipFill>
        <p:spPr>
          <a:xfrm>
            <a:off x="10601192" y="1187449"/>
            <a:ext cx="2870333" cy="9817101"/>
          </a:xfrm>
          <a:prstGeom prst="rect">
            <a:avLst/>
          </a:prstGeom>
          <a:ln w="12700">
            <a:miter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0037" y="881253"/>
            <a:ext cx="8053959" cy="11454242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53996" y="881253"/>
            <a:ext cx="8518586" cy="11454222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872580" y="881253"/>
            <a:ext cx="7200904" cy="122657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43019" y="1961387"/>
            <a:ext cx="14130319" cy="9505188"/>
          </a:xfrm>
          <a:prstGeom prst="rect">
            <a:avLst/>
          </a:prstGeom>
        </p:spPr>
      </p:pic>
      <p:sp>
        <p:nvSpPr>
          <p:cNvPr id="7" name="AI4K12"/>
          <p:cNvSpPr txBox="1"/>
          <p:nvPr/>
        </p:nvSpPr>
        <p:spPr>
          <a:xfrm>
            <a:off x="238506" y="201675"/>
            <a:ext cx="5616575" cy="463551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/>
            </a:pPr>
            <a:r>
              <a:rPr lang="ko-KR" altLang="en-US"/>
              <a:t>KT AI 코딩팩으로 인공지능 공부하기_1편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9284" y="1536294"/>
            <a:ext cx="21305432" cy="10643412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타원형"/>
          <p:cNvSpPr/>
          <p:nvPr/>
        </p:nvSpPr>
        <p:spPr>
          <a:xfrm>
            <a:off x="1975705" y="6201278"/>
            <a:ext cx="1929735" cy="613869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5" name="타원형"/>
          <p:cNvSpPr/>
          <p:nvPr/>
        </p:nvSpPr>
        <p:spPr>
          <a:xfrm>
            <a:off x="1975705" y="5163283"/>
            <a:ext cx="2743879" cy="613869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6" name="타원형"/>
          <p:cNvSpPr/>
          <p:nvPr/>
        </p:nvSpPr>
        <p:spPr>
          <a:xfrm>
            <a:off x="16616605" y="4109107"/>
            <a:ext cx="2743880" cy="613869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7" name="타원형"/>
          <p:cNvSpPr/>
          <p:nvPr/>
        </p:nvSpPr>
        <p:spPr>
          <a:xfrm>
            <a:off x="2132622" y="2634238"/>
            <a:ext cx="2743879" cy="613870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8" name="타원형"/>
          <p:cNvSpPr/>
          <p:nvPr/>
        </p:nvSpPr>
        <p:spPr>
          <a:xfrm>
            <a:off x="2115689" y="3778907"/>
            <a:ext cx="749450" cy="455781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6239" y="0"/>
            <a:ext cx="10729341" cy="7320195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831952" y="0"/>
            <a:ext cx="12385549" cy="7771110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44876" y="6953250"/>
            <a:ext cx="10887075" cy="6762750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534515" y="6792919"/>
            <a:ext cx="10980420" cy="6923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AI4K12"/>
          <p:cNvSpPr txBox="1"/>
          <p:nvPr/>
        </p:nvSpPr>
        <p:spPr>
          <a:xfrm>
            <a:off x="440028" y="247123"/>
            <a:ext cx="3183942" cy="487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네이버 소프트웨어야 놀자</a:t>
            </a:r>
          </a:p>
        </p:txBody>
      </p:sp>
      <p:pic>
        <p:nvPicPr>
          <p:cNvPr id="46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37049" y="290528"/>
            <a:ext cx="15709901" cy="6375401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ReadyAI 커리큘럼에서 추구하는 AI 교육의 5가지 아이디어와 동일"/>
          <p:cNvSpPr txBox="1"/>
          <p:nvPr/>
        </p:nvSpPr>
        <p:spPr>
          <a:xfrm>
            <a:off x="4847166" y="3493045"/>
            <a:ext cx="3541118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1500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총 8개의 프로젝트, 프로젝트당 4차시로 진행</a:t>
            </a:r>
          </a:p>
        </p:txBody>
      </p:sp>
      <p:graphicFrame>
        <p:nvGraphicFramePr>
          <p:cNvPr id="469" name="표"/>
          <p:cNvGraphicFramePr/>
          <p:nvPr/>
        </p:nvGraphicFramePr>
        <p:xfrm>
          <a:off x="1759704" y="6836602"/>
          <a:ext cx="20877292" cy="593417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10182"/>
                <a:gridCol w="2433518"/>
                <a:gridCol w="2452367"/>
                <a:gridCol w="2428087"/>
                <a:gridCol w="2428087"/>
                <a:gridCol w="2428087"/>
                <a:gridCol w="2428087"/>
                <a:gridCol w="2428087"/>
                <a:gridCol w="2428087"/>
              </a:tblGrid>
              <a:tr h="995681">
                <a:tc>
                  <a:txBody>
                    <a:bodyPr/>
                    <a:lstStyle/>
                    <a:p>
                      <a:pPr algn="l" defTabSz="457200">
                        <a:defRPr b="1"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254000" marR="254000" marT="254000" marB="2540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b="1"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1주차</a:t>
                      </a:r>
                    </a:p>
                  </a:txBody>
                  <a:tcPr marL="254000" marR="254000" marT="254000" marB="2540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b="1"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2주차</a:t>
                      </a:r>
                    </a:p>
                  </a:txBody>
                  <a:tcPr marL="254000" marR="254000" marT="254000" marB="2540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b="1"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3주차</a:t>
                      </a:r>
                    </a:p>
                  </a:txBody>
                  <a:tcPr marL="254000" marR="254000" marT="254000" marB="2540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b="1"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4주차</a:t>
                      </a:r>
                    </a:p>
                  </a:txBody>
                  <a:tcPr marL="254000" marR="254000" marT="254000" marB="2540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b="1"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5주차</a:t>
                      </a:r>
                    </a:p>
                  </a:txBody>
                  <a:tcPr marL="254000" marR="254000" marT="254000" marB="2540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b="1"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6주차</a:t>
                      </a:r>
                    </a:p>
                  </a:txBody>
                  <a:tcPr marL="254000" marR="254000" marT="254000" marB="2540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b="1"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7주차</a:t>
                      </a:r>
                    </a:p>
                  </a:txBody>
                  <a:tcPr marL="254000" marR="254000" marT="254000" marB="2540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b="1"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8주차</a:t>
                      </a:r>
                    </a:p>
                  </a:txBody>
                  <a:tcPr marL="254000" marR="254000" marT="254000" marB="254000" anchor="ctr" anchorCtr="0" horzOverflow="overflow">
                    <a:solidFill>
                      <a:srgbClr val="FFFFFF"/>
                    </a:solidFill>
                  </a:tcPr>
                </a:tc>
              </a:tr>
              <a:tr h="987230">
                <a:tc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1차시</a:t>
                      </a:r>
                    </a:p>
                  </a:txBody>
                  <a:tcPr marL="127000" marR="127000" marT="127000" marB="1270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인공지능 개념</a:t>
                      </a:r>
                    </a:p>
                  </a:txBody>
                  <a:tcPr marL="127000" marR="127000" marT="127000" marB="1270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탐색과 문제해결</a:t>
                      </a:r>
                    </a:p>
                  </a:txBody>
                  <a:tcPr marL="127000" marR="127000" marT="127000" marB="1270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컴퓨터는 이미지를 어떻게 감지할까요</a:t>
                      </a:r>
                    </a:p>
                  </a:txBody>
                  <a:tcPr marL="127000" marR="127000" marT="127000" marB="1270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컴퓨터는 소리를 어떻게 인식할까요</a:t>
                      </a:r>
                    </a:p>
                  </a:txBody>
                  <a:tcPr marL="127000" marR="127000" marT="127000" marB="1270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컴퓨터는 텍스트를 어떻게 인식할까요 / 자연어 처리</a:t>
                      </a:r>
                    </a:p>
                  </a:txBody>
                  <a:tcPr marL="127000" marR="127000" marT="127000" marB="1270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지도,비지도, 강화 학습</a:t>
                      </a:r>
                    </a:p>
                  </a:txBody>
                  <a:tcPr marL="127000" marR="127000" marT="127000" marB="1270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예측과 분류</a:t>
                      </a:r>
                    </a:p>
                  </a:txBody>
                  <a:tcPr marL="127000" marR="127000" marT="127000" marB="1270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자율주행자동차의 기술 알아보기</a:t>
                      </a:r>
                    </a:p>
                  </a:txBody>
                  <a:tcPr marL="127000" marR="127000" marT="127000" marB="127000" anchor="ctr" anchorCtr="0" horzOverflow="overflow"/>
                </a:tc>
              </a:tr>
              <a:tr h="663787">
                <a:tc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2차시</a:t>
                      </a:r>
                    </a:p>
                  </a:txBody>
                  <a:tcPr marL="127000" marR="127000" marT="127000" marB="127000" anchor="ctr" anchorCtr="0" horzOverflow="overflow"/>
                </a:tc>
                <a:tc rowSpan="2"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스피커 만들기</a:t>
                      </a:r>
                    </a:p>
                  </a:txBody>
                  <a:tcPr marL="127000" marR="127000" marT="127000" marB="127000" anchor="ctr" anchorCtr="0" horzOverflow="overflow"/>
                </a:tc>
                <a:tc rowSpan="2"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논리적 추론과 분리 프로그램</a:t>
                      </a:r>
                    </a:p>
                  </a:txBody>
                  <a:tcPr marL="127000" marR="127000" marT="127000" marB="127000" anchor="ctr" anchorCtr="0" horzOverflow="overflow"/>
                </a:tc>
                <a:tc rowSpan="2"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얼굴을 감지하는 인공지능 앱 만들기</a:t>
                      </a:r>
                    </a:p>
                  </a:txBody>
                  <a:tcPr marL="127000" marR="127000" marT="127000" marB="127000" anchor="ctr" anchorCtr="0" horzOverflow="overflow"/>
                </a:tc>
                <a:tc rowSpan="2"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스마트홈 인공지능 프로그램 만들기</a:t>
                      </a:r>
                    </a:p>
                  </a:txBody>
                  <a:tcPr marL="127000" marR="127000" marT="127000" marB="127000" anchor="ctr" anchorCtr="0" horzOverflow="overflow"/>
                </a:tc>
                <a:tc rowSpan="2"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나만의 번역기 만들기</a:t>
                      </a:r>
                    </a:p>
                  </a:txBody>
                  <a:tcPr marL="127000" marR="127000" marT="127000" marB="127000" anchor="ctr" anchorCtr="0" horzOverflow="overflow"/>
                </a:tc>
                <a:tc rowSpan="2"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나만의 이미지 분류 모델 만들기</a:t>
                      </a:r>
                    </a:p>
                  </a:txBody>
                  <a:tcPr marL="127000" marR="127000" marT="127000" marB="127000" anchor="ctr" anchorCtr="0" horzOverflow="overflow"/>
                </a:tc>
                <a:tc rowSpan="2"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인공지능 클린봇 만들기</a:t>
                      </a:r>
                    </a:p>
                  </a:txBody>
                  <a:tcPr marL="127000" marR="127000" marT="127000" marB="127000" anchor="ctr" anchorCtr="0" horzOverflow="overflow"/>
                </a:tc>
                <a:tc rowSpan="2"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햄스터 로봇을 이용해 나만의 자율주행 자동차 만들기</a:t>
                      </a:r>
                    </a:p>
                  </a:txBody>
                  <a:tcPr marL="127000" marR="127000" marT="127000" marB="127000" anchor="ctr" anchorCtr="0" horzOverflow="overflow"/>
                </a:tc>
              </a:tr>
              <a:tr h="663787">
                <a:tc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3차시</a:t>
                      </a:r>
                    </a:p>
                  </a:txBody>
                  <a:tcPr marL="127000" marR="127000" marT="127000" marB="127000" anchor="ctr" anchorCtr="0" horzOverflow="overflow"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1310673">
                <a:tc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4차시</a:t>
                      </a:r>
                    </a:p>
                  </a:txBody>
                  <a:tcPr marL="127000" marR="127000" marT="127000" marB="1270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인공지능이 사회에 미치는 영향</a:t>
                      </a:r>
                    </a:p>
                  </a:txBody>
                  <a:tcPr marL="127000" marR="127000" marT="127000" marB="1270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사람과 인공지능의 협업</a:t>
                      </a:r>
                    </a:p>
                  </a:txBody>
                  <a:tcPr marL="127000" marR="127000" marT="127000" marB="1270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얼굴 인식 기능이 우리 생활에 미치는 영향</a:t>
                      </a:r>
                    </a:p>
                  </a:txBody>
                  <a:tcPr marL="127000" marR="127000" marT="127000" marB="1270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음성 인식 기능을 우리 생활에 적용하기</a:t>
                      </a:r>
                    </a:p>
                  </a:txBody>
                  <a:tcPr marL="127000" marR="127000" marT="127000" marB="1270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번역 / 음성 합성 인공지능이 우리 생황에 미치는 영향</a:t>
                      </a:r>
                    </a:p>
                  </a:txBody>
                  <a:tcPr marL="127000" marR="127000" marT="127000" marB="1270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이미지 분류 기술이 우리 생활에 미치는 영향</a:t>
                      </a:r>
                    </a:p>
                  </a:txBody>
                  <a:tcPr marL="127000" marR="127000" marT="127000" marB="1270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분류와 데이터 편향성 학습 데이터가 인공지능에 미치는 영향</a:t>
                      </a:r>
                    </a:p>
                  </a:txBody>
                  <a:tcPr marL="127000" marR="127000" marT="127000" marB="1270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자율주행 자동차가 우리 생활에 미치는 영향</a:t>
                      </a:r>
                    </a:p>
                  </a:txBody>
                  <a:tcPr marL="127000" marR="127000" marT="127000" marB="127000" anchor="ctr" anchorCtr="0" horzOverflow="overflow"/>
                </a:tc>
              </a:tr>
              <a:tr h="663787">
                <a:tc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툴</a:t>
                      </a:r>
                    </a:p>
                  </a:txBody>
                  <a:tcPr marL="127000" marR="127000" marT="127000" marB="1270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엔트리, 언플러그드</a:t>
                      </a:r>
                    </a:p>
                  </a:txBody>
                  <a:tcPr marL="127000" marR="127000" marT="127000" marB="1270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엔트리, 언플러그드</a:t>
                      </a:r>
                    </a:p>
                  </a:txBody>
                  <a:tcPr marL="127000" marR="127000" marT="127000" marB="1270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엔트리, 언플러그드, SNOW</a:t>
                      </a:r>
                    </a:p>
                  </a:txBody>
                  <a:tcPr marL="127000" marR="127000" marT="127000" marB="1270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엔트리, 언플러그드</a:t>
                      </a:r>
                    </a:p>
                  </a:txBody>
                  <a:tcPr marL="127000" marR="127000" marT="127000" marB="1270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엔트리, 언플러그드, 파파고</a:t>
                      </a:r>
                    </a:p>
                  </a:txBody>
                  <a:tcPr marL="127000" marR="127000" marT="127000" marB="1270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엔트리, 언플러그드</a:t>
                      </a:r>
                    </a:p>
                  </a:txBody>
                  <a:tcPr marL="127000" marR="127000" marT="127000" marB="1270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엔트리, 언플러그드</a:t>
                      </a:r>
                    </a:p>
                  </a:txBody>
                  <a:tcPr marL="127000" marR="127000" marT="127000" marB="1270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엔트리, 햄스터로봇</a:t>
                      </a:r>
                    </a:p>
                  </a:txBody>
                  <a:tcPr marL="127000" marR="127000" marT="127000" marB="127000" anchor="ctr" anchorCtr="0" horzOverflow="overflow"/>
                </a:tc>
              </a:tr>
              <a:tr h="663787">
                <a:tc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시간</a:t>
                      </a:r>
                    </a:p>
                  </a:txBody>
                  <a:tcPr marL="127000" marR="127000" marT="127000" marB="1270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40분 x 4</a:t>
                      </a:r>
                    </a:p>
                  </a:txBody>
                  <a:tcPr marL="127000" marR="127000" marT="127000" marB="1270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40분 x 4</a:t>
                      </a:r>
                    </a:p>
                  </a:txBody>
                  <a:tcPr marL="127000" marR="127000" marT="127000" marB="1270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40분 x 4</a:t>
                      </a:r>
                    </a:p>
                  </a:txBody>
                  <a:tcPr marL="127000" marR="127000" marT="127000" marB="1270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40분 x 4</a:t>
                      </a:r>
                    </a:p>
                  </a:txBody>
                  <a:tcPr marL="127000" marR="127000" marT="127000" marB="1270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40분 x 4</a:t>
                      </a:r>
                    </a:p>
                  </a:txBody>
                  <a:tcPr marL="127000" marR="127000" marT="127000" marB="1270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40분 x 4</a:t>
                      </a:r>
                    </a:p>
                  </a:txBody>
                  <a:tcPr marL="127000" marR="127000" marT="127000" marB="1270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40분 x 4</a:t>
                      </a:r>
                    </a:p>
                  </a:txBody>
                  <a:tcPr marL="127000" marR="127000" marT="127000" marB="1270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40분 x 4</a:t>
                      </a:r>
                    </a:p>
                  </a:txBody>
                  <a:tcPr marL="127000" marR="127000" marT="127000" marB="127000" anchor="ctr" anchorCtr="0" horzOverflow="overflow"/>
                </a:tc>
              </a:tr>
            </a:tbl>
          </a:graphicData>
        </a:graphic>
      </p:graphicFrame>
      <p:sp>
        <p:nvSpPr>
          <p:cNvPr id="470" name="직사각형"/>
          <p:cNvSpPr/>
          <p:nvPr/>
        </p:nvSpPr>
        <p:spPr>
          <a:xfrm>
            <a:off x="6804192" y="1771659"/>
            <a:ext cx="1832969" cy="299277"/>
          </a:xfrm>
          <a:prstGeom prst="rect">
            <a:avLst/>
          </a:prstGeom>
          <a:solidFill>
            <a:schemeClr val="accent1">
              <a:lumOff val="12500"/>
              <a:alpha val="3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71" name="컴퓨터는 센서를 활용하여 세상은 본다"/>
          <p:cNvSpPr txBox="1"/>
          <p:nvPr/>
        </p:nvSpPr>
        <p:spPr>
          <a:xfrm>
            <a:off x="1770559" y="6323028"/>
            <a:ext cx="6361177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500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5 Big Idea중 1, 3, 4, 5에 취중 -&gt; AI4K12 기준의 3~5 학년에 적합하는 커리큘럼</a:t>
            </a:r>
          </a:p>
        </p:txBody>
      </p:sp>
      <p:sp>
        <p:nvSpPr>
          <p:cNvPr id="472" name="ReadyAI 커리큘럼에서 추구하는 AI 교육의 5가지 아이디어와 동일"/>
          <p:cNvSpPr txBox="1"/>
          <p:nvPr/>
        </p:nvSpPr>
        <p:spPr>
          <a:xfrm>
            <a:off x="15030449" y="12956013"/>
            <a:ext cx="2749485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1500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참 어디서 많이 봤던 예제들만 나옴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2" y="1329320"/>
            <a:ext cx="8295132" cy="10972900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03514" y="1329320"/>
            <a:ext cx="7776972" cy="11057359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080486" y="1329320"/>
            <a:ext cx="7776972" cy="11024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7388" y="1164004"/>
            <a:ext cx="8025713" cy="11387991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73101" y="1164004"/>
            <a:ext cx="7954252" cy="11387991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227354" y="1164004"/>
            <a:ext cx="7990149" cy="113879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"/>
          <p:cNvGraphicFramePr>
            <a:graphicFrameLocks noGrp="1"/>
          </p:cNvGraphicFramePr>
          <p:nvPr/>
        </p:nvGraphicFramePr>
        <p:xfrm>
          <a:off x="3406902" y="1951661"/>
          <a:ext cx="16276829" cy="9426754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253677"/>
                <a:gridCol w="3260725"/>
                <a:gridCol w="3254375"/>
                <a:gridCol w="3253677"/>
                <a:gridCol w="3254375"/>
              </a:tblGrid>
              <a:tr h="90987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l" defTabSz="457200">
                        <a:lnSpc>
                          <a:spcPts val="4300"/>
                        </a:lnSpc>
                        <a:defRPr/>
                      </a:pPr>
                      <a:r>
                        <a:rPr lang="en-US" altLang="ko-KR" sz="1900" b="1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KERIS</a:t>
                      </a:r>
                      <a:endParaRPr lang="en-US" altLang="ko-KR" sz="1900" b="1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l" defTabSz="457200">
                        <a:lnSpc>
                          <a:spcPts val="4300"/>
                        </a:lnSpc>
                        <a:defRPr/>
                      </a:pPr>
                      <a:r>
                        <a:rPr lang="en-US" altLang="ko-KR" sz="1900" b="1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KT </a:t>
                      </a:r>
                      <a:r>
                        <a:rPr lang="ko-KR" altLang="en-US" sz="1900" b="1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고급</a:t>
                      </a:r>
                      <a:endParaRPr lang="ko-KR" altLang="en-US" sz="1900" b="1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l" defTabSz="457200">
                        <a:lnSpc>
                          <a:spcPts val="4300"/>
                        </a:lnSpc>
                        <a:defRPr/>
                      </a:pPr>
                      <a:r>
                        <a:rPr lang="en-US" altLang="ko-KR" sz="1900" b="1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KT </a:t>
                      </a:r>
                      <a:r>
                        <a:rPr lang="ko-KR" altLang="en-US" sz="1900" b="1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초급</a:t>
                      </a:r>
                      <a:endParaRPr lang="ko-KR" altLang="en-US" sz="1900" b="1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l" defTabSz="457200">
                        <a:lnSpc>
                          <a:spcPts val="4300"/>
                        </a:lnSpc>
                        <a:defRPr/>
                      </a:pPr>
                      <a:r>
                        <a:rPr lang="en-US" altLang="ko-KR" sz="1900" b="1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Naver</a:t>
                      </a:r>
                      <a:endParaRPr lang="en-US" altLang="ko-KR" sz="1900" b="1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40" marR="91440"/>
                </a:tc>
              </a:tr>
              <a:tr h="1236509">
                <a:tc>
                  <a:txBody>
                    <a:bodyPr vert="horz" lIns="254000" tIns="254000" rIns="254000" bIns="254000" anchor="ctr" anchorCtr="0"/>
                    <a:p>
                      <a:pPr defTabSz="457200">
                        <a:lnSpc>
                          <a:spcPts val="4300"/>
                        </a:lnSpc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 b="1"/>
                        <a:t>Tool</a:t>
                      </a:r>
                      <a:endParaRPr lang="ko-KR" altLang="en-US" b="1"/>
                    </a:p>
                    <a:p>
                      <a:pPr marL="0" indent="0" defTabSz="457200">
                        <a:buSzPct val="123000"/>
                        <a:buNone/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어떤 툴을 사용하는가?</a:t>
                      </a:r>
                      <a:endParaRPr lang="ko-KR" altLang="en-US"/>
                    </a:p>
                  </a:txBody>
                  <a:tcPr marL="254000" marR="254000" marT="254000" marB="2540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 vert="horz" lIns="254000" tIns="254000" rIns="254000" bIns="254000" anchor="ctr" anchorCtr="0"/>
                    <a:p>
                      <a:pPr algn="l" defTabSz="457200">
                        <a:lnSpc>
                          <a:spcPts val="4300"/>
                        </a:lnSpc>
                        <a:defRPr/>
                      </a:pPr>
                      <a:r>
                        <a:rPr lang="en-US" altLang="ko-KR"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Python (jupyter nodebook)</a:t>
                      </a:r>
                      <a:endParaRPr lang="en-US" altLang="ko-KR"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lnSpc>
                          <a:spcPts val="4300"/>
                        </a:lnSpc>
                        <a:defRPr/>
                      </a:pPr>
                      <a:r>
                        <a:rPr lang="en-US" altLang="ko-KR"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Tensorflow Playground</a:t>
                      </a:r>
                      <a:endParaRPr lang="en-US" altLang="ko-KR"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000" marR="254000" marT="254000" marB="2540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 vert="horz" lIns="254000" tIns="254000" rIns="254000" bIns="254000" anchor="ctr" anchorCtr="0"/>
                    <a:p>
                      <a:pPr algn="l" defTabSz="457200">
                        <a:lnSpc>
                          <a:spcPts val="4300"/>
                        </a:lnSpc>
                        <a:defRPr/>
                      </a:pPr>
                      <a:r>
                        <a:rPr lang="ko-KR" altLang="en-US"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자체 개발 툴</a:t>
                      </a:r>
                      <a:r>
                        <a:rPr lang="en-US" altLang="ko-KR"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코딩 팩 </a:t>
                      </a:r>
                      <a:r>
                        <a:rPr lang="en-US" altLang="ko-KR"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Library)</a:t>
                      </a:r>
                      <a:endParaRPr lang="en-US" altLang="ko-KR"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000" marR="254000" marT="254000" marB="2540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 vert="horz" lIns="254000" tIns="254000" rIns="254000" bIns="254000" anchor="ctr" anchorCtr="0"/>
                    <a:p>
                      <a:pPr algn="l" defTabSz="457200">
                        <a:lnSpc>
                          <a:spcPts val="4300"/>
                        </a:lnSpc>
                        <a:defRPr/>
                      </a:pPr>
                      <a:r>
                        <a:rPr lang="ko-KR" altLang="en-US"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자체 개발 툴</a:t>
                      </a:r>
                      <a:r>
                        <a:rPr lang="en-US" altLang="ko-KR"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(Block Coding)</a:t>
                      </a:r>
                      <a:endParaRPr lang="en-US" altLang="ko-KR"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000" marR="254000" marT="254000" marB="2540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 vert="horz" lIns="254000" tIns="254000" rIns="254000" bIns="254000" anchor="ctr" anchorCtr="0"/>
                    <a:p>
                      <a:pPr algn="l" defTabSz="457200">
                        <a:lnSpc>
                          <a:spcPts val="4300"/>
                        </a:lnSpc>
                        <a:defRPr/>
                      </a:pPr>
                      <a:r>
                        <a:rPr lang="ko-KR" altLang="en-US"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자체 개발 툴</a:t>
                      </a:r>
                      <a:r>
                        <a:rPr lang="en-US" altLang="ko-KR"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(Clover, Snow</a:t>
                      </a:r>
                      <a:r>
                        <a:rPr lang="ko-KR" altLang="en-US"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등</a:t>
                      </a:r>
                      <a:r>
                        <a:rPr lang="en-US" altLang="ko-KR"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en-US" altLang="ko-KR"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000" marR="254000" marT="254000" marB="254000" anchor="ctr" horzOverflow="overflow">
                    <a:solidFill>
                      <a:srgbClr val="ffffff"/>
                    </a:solidFill>
                  </a:tcPr>
                </a:tc>
              </a:tr>
              <a:tr h="747932">
                <a:tc>
                  <a:txBody>
                    <a:bodyPr vert="horz" lIns="127000" tIns="127000" rIns="127000" bIns="127000" anchor="ctr" anchorCtr="0"/>
                    <a:p>
                      <a:pPr defTabSz="457200"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 b="1"/>
                        <a:t>Target</a:t>
                      </a:r>
                      <a:endParaRPr lang="ko-KR" altLang="en-US" b="1"/>
                    </a:p>
                    <a:p>
                      <a:pPr marL="0" indent="0" defTabSz="457200">
                        <a:buSzPct val="123000"/>
                        <a:buNone/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타겟층은 어떠한가?</a:t>
                      </a:r>
                      <a:endParaRPr lang="ko-KR" altLang="en-US"/>
                    </a:p>
                  </a:txBody>
                  <a:tcPr marL="127000" marR="127000" marT="127000" marB="127000" anchor="ctr" horzOverflow="overflow"/>
                </a:tc>
                <a:tc>
                  <a:txBody>
                    <a:bodyPr vert="horz" lIns="127000" tIns="127000" rIns="127000" bIns="127000" anchor="ctr" anchorCtr="0"/>
                    <a:p>
                      <a:pPr marL="116416" indent="-116416" algn="l" defTabSz="457200">
                        <a:buClr>
                          <a:srgbClr val="5d5f64"/>
                        </a:buClr>
                        <a:buSzPct val="123000"/>
                        <a:buFont typeface="Arial"/>
                        <a:buChar char="•"/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중등</a:t>
                      </a:r>
                      <a:endParaRPr lang="ko-KR" altLang="en-US"/>
                    </a:p>
                    <a:p>
                      <a:pPr marL="116416" indent="-116416" algn="l" defTabSz="457200">
                        <a:buClr>
                          <a:srgbClr val="5d5f64"/>
                        </a:buClr>
                        <a:buSzPct val="123000"/>
                        <a:buFont typeface="Arial"/>
                        <a:buChar char="•"/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고등</a:t>
                      </a:r>
                      <a:endParaRPr lang="ko-KR" altLang="en-US"/>
                    </a:p>
                  </a:txBody>
                  <a:tcPr marL="127000" marR="127000" marT="127000" marB="127000" anchor="ctr" horzOverflow="overflow"/>
                </a:tc>
                <a:tc>
                  <a:txBody>
                    <a:bodyPr vert="horz" lIns="127000" tIns="127000" rIns="127000" bIns="127000" anchor="ctr" anchorCtr="0"/>
                    <a:p>
                      <a:pPr marL="116416" indent="-116416" algn="l" defTabSz="457200">
                        <a:buClr>
                          <a:srgbClr val="5d5f64"/>
                        </a:buClr>
                        <a:buSzPct val="123000"/>
                        <a:buFont typeface="Arial"/>
                        <a:buChar char="•"/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중등 </a:t>
                      </a:r>
                      <a:r>
                        <a:rPr lang="en-US" altLang="ko-KR"/>
                        <a:t>~ </a:t>
                      </a:r>
                      <a:r>
                        <a:rPr lang="ko-KR" altLang="en-US"/>
                        <a:t>고등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추정</a:t>
                      </a:r>
                      <a:r>
                        <a:rPr lang="en-US" altLang="ko-KR"/>
                        <a:t>)</a:t>
                      </a:r>
                      <a:endParaRPr lang="en-US" altLang="ko-KR"/>
                    </a:p>
                  </a:txBody>
                  <a:tcPr marL="127000" marR="127000" marT="127000" marB="127000" anchor="ctr" horzOverflow="overflow"/>
                </a:tc>
                <a:tc>
                  <a:txBody>
                    <a:bodyPr vert="horz" lIns="127000" tIns="127000" rIns="127000" bIns="127000" anchor="ctr" anchorCtr="0"/>
                    <a:p>
                      <a:pPr marL="116416" indent="-116416" algn="l" defTabSz="457200">
                        <a:buClr>
                          <a:srgbClr val="5d5f64"/>
                        </a:buClr>
                        <a:buSzPct val="123000"/>
                        <a:buFont typeface="Arial"/>
                        <a:buChar char="•"/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초등</a:t>
                      </a:r>
                      <a:endParaRPr lang="ko-KR" altLang="en-US"/>
                    </a:p>
                  </a:txBody>
                  <a:tcPr marL="127000" marR="127000" marT="127000" marB="127000" anchor="ctr" horzOverflow="overflow"/>
                </a:tc>
                <a:tc>
                  <a:txBody>
                    <a:bodyPr vert="horz" lIns="127000" tIns="127000" rIns="127000" bIns="127000" anchor="ctr" anchorCtr="0"/>
                    <a:p>
                      <a:pPr marL="116416" indent="-116416" algn="l" defTabSz="457200">
                        <a:buClr>
                          <a:srgbClr val="5d5f64"/>
                        </a:buClr>
                        <a:buSzPct val="123000"/>
                        <a:buFont typeface="Arial"/>
                        <a:buChar char="•"/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초등</a:t>
                      </a:r>
                      <a:endParaRPr lang="ko-KR" altLang="en-US"/>
                    </a:p>
                  </a:txBody>
                  <a:tcPr marL="127000" marR="127000" marT="127000" marB="127000" anchor="ctr" horzOverflow="overflow"/>
                </a:tc>
              </a:tr>
              <a:tr h="747932">
                <a:tc>
                  <a:txBody>
                    <a:bodyPr vert="horz" lIns="127000" tIns="127000" rIns="127000" bIns="127000" anchor="ctr" anchorCtr="0"/>
                    <a:p>
                      <a:pPr defTabSz="457200"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 b="1"/>
                        <a:t>Curriculum Type</a:t>
                      </a:r>
                      <a:endParaRPr lang="ko-KR" altLang="en-US" b="1"/>
                    </a:p>
                    <a:p>
                      <a:pPr marL="0" indent="0" defTabSz="457200">
                        <a:buSzPct val="123000"/>
                        <a:buNone/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수업 진행은 어떤 방향인가?</a:t>
                      </a:r>
                      <a:endParaRPr lang="ko-KR" altLang="en-US"/>
                    </a:p>
                  </a:txBody>
                  <a:tcPr marL="127000" marR="127000" marT="127000" marB="127000" anchor="ctr" horzOverflow="overflow"/>
                </a:tc>
                <a:tc>
                  <a:txBody>
                    <a:bodyPr vert="horz" lIns="127000" tIns="127000" rIns="127000" bIns="127000" anchor="ctr" anchorCtr="0"/>
                    <a:p>
                      <a:pPr algn="l"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개념 / 학습 Based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0" marR="127000" marT="127000" marB="127000" anchor="ctr" horzOverflow="overflow"/>
                </a:tc>
                <a:tc>
                  <a:txBody>
                    <a:bodyPr vert="horz" lIns="127000" tIns="127000" rIns="127000" bIns="127000" anchor="ctr" anchorCtr="0"/>
                    <a:p>
                      <a:pPr algn="l"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Project-Based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0" marR="127000" marT="127000" marB="127000" anchor="ctr" horzOverflow="overflow"/>
                </a:tc>
                <a:tc>
                  <a:txBody>
                    <a:bodyPr vert="horz" lIns="127000" tIns="127000" rIns="127000" bIns="127000" anchor="ctr" anchorCtr="0"/>
                    <a:p>
                      <a:pPr algn="l"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Project-Based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0" marR="127000" marT="127000" marB="127000" anchor="ctr" horzOverflow="overflow"/>
                </a:tc>
                <a:tc>
                  <a:txBody>
                    <a:bodyPr vert="horz" lIns="127000" tIns="127000" rIns="127000" bIns="127000" anchor="ctr" anchorCtr="0"/>
                    <a:p>
                      <a:pPr algn="l"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Project-Based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0" marR="127000" marT="127000" marB="127000" anchor="ctr" horzOverflow="overflow"/>
                </a:tc>
              </a:tr>
              <a:tr h="1075813">
                <a:tc>
                  <a:txBody>
                    <a:bodyPr vert="horz" lIns="127000" tIns="127000" rIns="127000" bIns="127000" anchor="ctr" anchorCtr="0"/>
                    <a:p>
                      <a:pPr defTabSz="457200"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 b="1"/>
                        <a:t>Importance</a:t>
                      </a:r>
                      <a:endParaRPr lang="ko-KR" altLang="en-US" b="1"/>
                    </a:p>
                    <a:p>
                      <a:pPr marL="0" indent="0" defTabSz="457200">
                        <a:buSzPct val="123000"/>
                        <a:buNone/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어떤 내용을 중요시 하는가?</a:t>
                      </a:r>
                      <a:endParaRPr lang="ko-KR" altLang="en-US"/>
                    </a:p>
                  </a:txBody>
                  <a:tcPr marL="127000" marR="127000" marT="127000" marB="127000" anchor="ctr" horzOverflow="overflow"/>
                </a:tc>
                <a:tc>
                  <a:txBody>
                    <a:bodyPr vert="horz" lIns="127000" tIns="127000" rIns="127000" bIns="127000" anchor="ctr" anchorCtr="0"/>
                    <a:p>
                      <a:pPr marL="116416" indent="-116416" algn="l" defTabSz="457200">
                        <a:buClr>
                          <a:srgbClr val="5d5f64"/>
                        </a:buClr>
                        <a:buSzPct val="123000"/>
                        <a:buFont typeface="Arial"/>
                        <a:buChar char="•"/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/>
                        <a:t>AI</a:t>
                      </a:r>
                      <a:r>
                        <a:rPr lang="ko-KR" altLang="en-US"/>
                        <a:t>란 무엇인가</a:t>
                      </a:r>
                      <a:r>
                        <a:rPr lang="en-US" altLang="ko-KR"/>
                        <a:t>?</a:t>
                      </a:r>
                      <a:endParaRPr lang="en-US" altLang="ko-KR"/>
                    </a:p>
                    <a:p>
                      <a:pPr marL="116416" indent="-116416" algn="l" defTabSz="457200">
                        <a:buClr>
                          <a:srgbClr val="5d5f64"/>
                        </a:buClr>
                        <a:buSzPct val="123000"/>
                        <a:buFont typeface="Arial"/>
                        <a:buChar char="•"/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각종 이론</a:t>
                      </a:r>
                      <a:endParaRPr lang="ko-KR" altLang="en-US"/>
                    </a:p>
                    <a:p>
                      <a:pPr marL="116416" indent="-116416" algn="l" defTabSz="457200">
                        <a:buClr>
                          <a:srgbClr val="5d5f64"/>
                        </a:buClr>
                        <a:buSzPct val="123000"/>
                        <a:buFont typeface="Arial"/>
                        <a:buChar char="•"/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구현</a:t>
                      </a:r>
                      <a:endParaRPr lang="ko-KR" altLang="en-US"/>
                    </a:p>
                  </a:txBody>
                  <a:tcPr marL="127000" marR="127000" marT="127000" marB="127000" anchor="ctr" horzOverflow="overflow"/>
                </a:tc>
                <a:tc>
                  <a:txBody>
                    <a:bodyPr vert="horz" lIns="127000" tIns="127000" rIns="127000" bIns="127000" anchor="ctr" anchorCtr="0"/>
                    <a:p>
                      <a:pPr marL="116416" indent="-116416" algn="l" defTabSz="457200">
                        <a:buClr>
                          <a:srgbClr val="5d5f64"/>
                        </a:buClr>
                        <a:buSzPct val="123000"/>
                        <a:buFont typeface="Arial"/>
                        <a:buChar char="•"/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구현</a:t>
                      </a:r>
                      <a:endParaRPr lang="ko-KR" altLang="en-US"/>
                    </a:p>
                    <a:p>
                      <a:pPr marL="116416" indent="-116416" algn="l" defTabSz="457200">
                        <a:buClr>
                          <a:srgbClr val="5d5f64"/>
                        </a:buClr>
                        <a:buSzPct val="123000"/>
                        <a:buFont typeface="Arial"/>
                        <a:buChar char="•"/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개념 / 이론</a:t>
                      </a:r>
                      <a:endParaRPr lang="ko-KR" altLang="en-US"/>
                    </a:p>
                  </a:txBody>
                  <a:tcPr marL="127000" marR="127000" marT="127000" marB="127000" anchor="ctr" horzOverflow="overflow"/>
                </a:tc>
                <a:tc>
                  <a:txBody>
                    <a:bodyPr vert="horz" lIns="127000" tIns="127000" rIns="127000" bIns="127000" anchor="ctr" anchorCtr="0"/>
                    <a:p>
                      <a:pPr marL="116416" indent="-116416" algn="l" defTabSz="457200">
                        <a:buClr>
                          <a:srgbClr val="5d5f64"/>
                        </a:buClr>
                        <a:buSzPct val="123000"/>
                        <a:buFont typeface="Arial"/>
                        <a:buChar char="•"/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AI란 무엇인가?</a:t>
                      </a:r>
                      <a:endParaRPr lang="ko-KR" altLang="en-US"/>
                    </a:p>
                    <a:p>
                      <a:pPr marL="116416" indent="-116416" algn="l" defTabSz="457200">
                        <a:buClr>
                          <a:srgbClr val="5d5f64"/>
                        </a:buClr>
                        <a:buSzPct val="123000"/>
                        <a:buFont typeface="Arial"/>
                        <a:buChar char="•"/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/>
                        <a:t>AI</a:t>
                      </a:r>
                      <a:r>
                        <a:rPr lang="ko-KR" altLang="en-US"/>
                        <a:t>로 무엇을 할 수 있는가</a:t>
                      </a:r>
                      <a:r>
                        <a:rPr lang="en-US" altLang="ko-KR"/>
                        <a:t>?</a:t>
                      </a:r>
                      <a:endParaRPr lang="en-US" altLang="ko-KR"/>
                    </a:p>
                  </a:txBody>
                  <a:tcPr marL="127000" marR="127000" marT="127000" marB="127000" anchor="ctr" horzOverflow="overflow"/>
                </a:tc>
                <a:tc>
                  <a:txBody>
                    <a:bodyPr vert="horz" lIns="127000" tIns="127000" rIns="127000" bIns="127000" anchor="ctr" anchorCtr="0"/>
                    <a:p>
                      <a:pPr marL="116416" indent="-116416" algn="l" defTabSz="457200">
                        <a:buClr>
                          <a:srgbClr val="5d5f64"/>
                        </a:buClr>
                        <a:buSzPct val="123000"/>
                        <a:buFont typeface="Arial"/>
                        <a:buChar char="•"/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AI란 무엇인가?</a:t>
                      </a:r>
                      <a:endParaRPr lang="ko-KR" altLang="en-US"/>
                    </a:p>
                    <a:p>
                      <a:pPr marL="116416" indent="-116416" algn="l" defTabSz="457200">
                        <a:buClr>
                          <a:srgbClr val="5d5f64"/>
                        </a:buClr>
                        <a:buSzPct val="123000"/>
                        <a:buFont typeface="Arial"/>
                        <a:buChar char="•"/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/>
                        <a:t>AI</a:t>
                      </a:r>
                      <a:r>
                        <a:rPr lang="ko-KR" altLang="en-US"/>
                        <a:t>로 무엇을 할 수 있는가</a:t>
                      </a:r>
                      <a:r>
                        <a:rPr lang="en-US" altLang="ko-KR"/>
                        <a:t>?</a:t>
                      </a:r>
                      <a:endParaRPr lang="en-US" altLang="ko-KR"/>
                    </a:p>
                    <a:p>
                      <a:pPr marL="116416" indent="-116416" algn="l" defTabSz="457200">
                        <a:buClr>
                          <a:srgbClr val="5d5f64"/>
                        </a:buClr>
                        <a:buSzPct val="123000"/>
                        <a:buFont typeface="Arial"/>
                        <a:buChar char="•"/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/>
                        <a:t>AI</a:t>
                      </a:r>
                      <a:r>
                        <a:rPr lang="ko-KR" altLang="en-US"/>
                        <a:t>로 인한 영향</a:t>
                      </a:r>
                      <a:endParaRPr lang="ko-KR" altLang="en-US"/>
                    </a:p>
                    <a:p>
                      <a:pPr marL="116416" indent="-116416" algn="l" defTabSz="457200">
                        <a:buClr>
                          <a:srgbClr val="5d5f64"/>
                        </a:buClr>
                        <a:buSzPct val="123000"/>
                        <a:buFont typeface="Arial"/>
                        <a:buChar char="•"/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구현</a:t>
                      </a:r>
                      <a:endParaRPr lang="ko-KR" altLang="en-US"/>
                    </a:p>
                  </a:txBody>
                  <a:tcPr marL="127000" marR="127000" marT="127000" marB="127000" anchor="ctr" horzOverflow="overflow"/>
                </a:tc>
              </a:tr>
              <a:tr h="1075813">
                <a:tc>
                  <a:txBody>
                    <a:bodyPr vert="horz" lIns="127000" tIns="127000" rIns="127000" bIns="127000" anchor="ctr" anchorCtr="0"/>
                    <a:p>
                      <a:pPr defTabSz="457200"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b="1"/>
                        <a:t>Mathmatic</a:t>
                      </a:r>
                      <a:endParaRPr lang="ko-KR" altLang="en-US"/>
                    </a:p>
                    <a:p>
                      <a:pPr defTabSz="457200"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알고리즘의 수학적 </a:t>
                      </a:r>
                      <a:br>
                        <a:rPr lang="ko-KR" altLang="en-US"/>
                      </a:br>
                      <a:r>
                        <a:rPr lang="ko-KR" altLang="en-US"/>
                        <a:t>지식에 대해 설명하는가?</a:t>
                      </a:r>
                      <a:endParaRPr lang="ko-KR" altLang="en-US"/>
                    </a:p>
                  </a:txBody>
                  <a:tcPr marL="127000" marR="127000" marT="127000" marB="127000" anchor="ctr" horzOverflow="overflow"/>
                </a:tc>
                <a:tc>
                  <a:txBody>
                    <a:bodyPr vert="horz" lIns="127000" tIns="127000" rIns="127000" bIns="127000" anchor="ctr" anchorCtr="0"/>
                    <a:p>
                      <a:pPr algn="l" defTabSz="457200">
                        <a:defRPr/>
                      </a:pPr>
                      <a:r>
                        <a:rPr lang="en-US" altLang="ko-KR"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lang="en-US" altLang="ko-KR"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0" marR="127000" marT="127000" marB="127000" anchor="ctr" horzOverflow="overflow"/>
                </a:tc>
                <a:tc>
                  <a:txBody>
                    <a:bodyPr vert="horz" lIns="127000" tIns="127000" rIns="127000" bIns="127000" anchor="ctr" anchorCtr="0"/>
                    <a:p>
                      <a:pPr algn="l" defTabSz="457200">
                        <a:defRPr/>
                      </a:pPr>
                      <a:r>
                        <a:rPr lang="en-US" altLang="ko-KR"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N/A</a:t>
                      </a:r>
                      <a:endParaRPr lang="en-US" altLang="ko-KR"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0" marR="127000" marT="127000" marB="127000" anchor="ctr" horzOverflow="overflow"/>
                </a:tc>
                <a:tc>
                  <a:txBody>
                    <a:bodyPr vert="horz" lIns="127000" tIns="127000" rIns="127000" bIns="127000" anchor="ctr" anchorCtr="0"/>
                    <a:p>
                      <a:pPr algn="l"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N/A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0" marR="127000" marT="127000" marB="127000" anchor="ctr" horzOverflow="overflow"/>
                </a:tc>
                <a:tc>
                  <a:txBody>
                    <a:bodyPr vert="horz" lIns="127000" tIns="127000" rIns="127000" bIns="127000" anchor="ctr" anchorCtr="0"/>
                    <a:p>
                      <a:pPr algn="l"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N/A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0" marR="127000" marT="127000" marB="127000" anchor="ctr" horzOverflow="overflow"/>
                </a:tc>
              </a:tr>
              <a:tr h="1113971">
                <a:tc>
                  <a:txBody>
                    <a:bodyPr vert="horz" lIns="127000" tIns="127000" rIns="127000" bIns="127000" anchor="ctr" anchorCtr="0"/>
                    <a:p>
                      <a:pPr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깊이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 머신러닝의 이론에 대해 깊이 설명하는가?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0" marR="127000" marT="127000" marB="127000" anchor="ctr" horzOverflow="overflow"/>
                </a:tc>
                <a:tc>
                  <a:txBody>
                    <a:bodyPr vert="horz" lIns="127000" tIns="127000" rIns="127000" bIns="127000" anchor="ctr" anchorCtr="0"/>
                    <a:p>
                      <a:pPr algn="l" defTabSz="457200">
                        <a:defRPr/>
                      </a:pPr>
                      <a:r>
                        <a:rPr lang="en-US" altLang="ko-KR"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Regression, CNN, Pooling </a:t>
                      </a:r>
                      <a:r>
                        <a:rPr lang="ko-KR" altLang="en-US"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등 전반적으로 깊게 다룸</a:t>
                      </a:r>
                      <a:endParaRPr lang="ko-KR" altLang="en-US"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0" marR="127000" marT="127000" marB="127000" anchor="ctr" horzOverflow="overflow"/>
                </a:tc>
                <a:tc>
                  <a:txBody>
                    <a:bodyPr vert="horz" lIns="127000" tIns="127000" rIns="127000" bIns="127000" anchor="ctr" anchorCtr="0"/>
                    <a:p>
                      <a:pPr algn="l" defTabSz="457200">
                        <a:defRPr/>
                      </a:pPr>
                      <a:r>
                        <a:rPr lang="en-US" altLang="ko-KR"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AI</a:t>
                      </a:r>
                      <a:r>
                        <a:rPr lang="ko-KR" altLang="en-US"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와 관련된 단어들은 많이 나오나 실질적인 깊이는 없음</a:t>
                      </a:r>
                      <a:endParaRPr lang="ko-KR" altLang="en-US"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0" marR="127000" marT="127000" marB="127000" anchor="ctr" horzOverflow="overflow"/>
                </a:tc>
                <a:tc>
                  <a:txBody>
                    <a:bodyPr vert="horz" lIns="127000" tIns="127000" rIns="127000" bIns="127000" anchor="ctr" anchorCtr="0"/>
                    <a:p>
                      <a:pPr algn="l" defTabSz="457200"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/>
                        <a:t>AI</a:t>
                      </a:r>
                      <a:r>
                        <a:rPr lang="ko-KR" altLang="en-US"/>
                        <a:t>이론에 대하여 깊게 다루진 않음</a:t>
                      </a:r>
                      <a:endParaRPr lang="ko-KR" altLang="en-US"/>
                    </a:p>
                  </a:txBody>
                  <a:tcPr marL="127000" marR="127000" marT="127000" marB="127000" anchor="ctr" horzOverflow="overflow"/>
                </a:tc>
                <a:tc>
                  <a:txBody>
                    <a:bodyPr vert="horz" lIns="127000" tIns="127000" rIns="127000" bIns="127000" anchor="ctr" anchorCtr="0"/>
                    <a:p>
                      <a:pPr algn="l" defTabSz="457200"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개념에 대하여 간결하지만 깊게 다룸</a:t>
                      </a:r>
                      <a:endParaRPr lang="ko-KR" altLang="en-US"/>
                    </a:p>
                  </a:txBody>
                  <a:tcPr marL="127000" marR="127000" marT="127000" marB="127000" anchor="ctr" horzOverflow="overflow"/>
                </a:tc>
              </a:tr>
              <a:tr h="2059458">
                <a:tc>
                  <a:txBody>
                    <a:bodyPr vert="horz" lIns="127000" tIns="127000" rIns="127000" bIns="127000" anchor="ctr" anchorCtr="0"/>
                    <a:p>
                      <a:pPr defTabSz="457200">
                        <a:defRPr/>
                      </a:pPr>
                      <a:r>
                        <a: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비고 </a:t>
                      </a:r>
                      <a:endParaRPr sz="1500">
                        <a:solidFill>
                          <a:srgbClr val="5d5f6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7000" marR="127000" marT="127000" marB="127000" anchor="ctr" horzOverflow="overflow"/>
                </a:tc>
                <a:tc>
                  <a:txBody>
                    <a:bodyPr vert="horz" lIns="127000" tIns="127000" rIns="127000" bIns="127000" anchor="ctr" anchorCtr="0"/>
                    <a:p>
                      <a:pPr marL="116416" indent="-116416" algn="l" defTabSz="457200">
                        <a:buClr>
                          <a:srgbClr val="5d5f64"/>
                        </a:buClr>
                        <a:buSzPct val="123000"/>
                        <a:buFont typeface="Arial"/>
                        <a:buChar char="•"/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/>
                        <a:t>AI</a:t>
                      </a:r>
                      <a:r>
                        <a:rPr lang="ko-KR" altLang="en-US"/>
                        <a:t>란 무엇인가로 시작하여 기본 </a:t>
                      </a:r>
                      <a:r>
                        <a:rPr lang="en-US" altLang="ko-KR"/>
                        <a:t>Regression,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Image</a:t>
                      </a:r>
                      <a:r>
                        <a:rPr lang="ko-KR" altLang="en-US"/>
                        <a:t>처리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TEXT</a:t>
                      </a:r>
                      <a:r>
                        <a:rPr lang="ko-KR" altLang="en-US"/>
                        <a:t>처리 순으로 진행</a:t>
                      </a:r>
                      <a:endParaRPr lang="ko-KR" altLang="en-US"/>
                    </a:p>
                  </a:txBody>
                  <a:tcPr marL="127000" marR="127000" marT="127000" marB="127000" anchor="ctr" horzOverflow="overflow"/>
                </a:tc>
                <a:tc>
                  <a:txBody>
                    <a:bodyPr vert="horz" lIns="127000" tIns="127000" rIns="127000" bIns="127000" anchor="ctr" anchorCtr="0"/>
                    <a:p>
                      <a:pPr marL="116416" indent="-116416" algn="l" defTabSz="457200">
                        <a:buClr>
                          <a:srgbClr val="5d5f64"/>
                        </a:buClr>
                        <a:buSzPct val="123000"/>
                        <a:buFont typeface="Arial"/>
                        <a:buChar char="•"/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직접 프로젝트를 처음부터 구현 </a:t>
                      </a:r>
                      <a:endParaRPr lang="ko-KR" altLang="en-US"/>
                    </a:p>
                    <a:p>
                      <a:pPr marL="116416" indent="-116416" algn="l" defTabSz="457200">
                        <a:buClr>
                          <a:srgbClr val="5d5f64"/>
                        </a:buClr>
                        <a:buSzPct val="123000"/>
                        <a:buFont typeface="Arial"/>
                        <a:buChar char="•"/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따라하기식 프로젝트</a:t>
                      </a:r>
                      <a:endParaRPr lang="ko-KR" altLang="en-US"/>
                    </a:p>
                    <a:p>
                      <a:pPr marL="116416" indent="-116416" algn="l" defTabSz="457200">
                        <a:buClr>
                          <a:srgbClr val="5d5f64"/>
                        </a:buClr>
                        <a:buSzPct val="123000"/>
                        <a:buFont typeface="Arial"/>
                        <a:buChar char="•"/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/>
                        <a:t>AI model</a:t>
                      </a:r>
                      <a:r>
                        <a:rPr lang="ko-KR" altLang="en-US"/>
                        <a:t>은 이미 구현되어 있고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그 </a:t>
                      </a:r>
                      <a:r>
                        <a:rPr lang="en-US" altLang="ko-KR"/>
                        <a:t>model</a:t>
                      </a:r>
                      <a:r>
                        <a:rPr lang="ko-KR" altLang="en-US"/>
                        <a:t>을 가져다 쓰는 식</a:t>
                      </a:r>
                      <a:endParaRPr lang="ko-KR" altLang="en-US"/>
                    </a:p>
                  </a:txBody>
                  <a:tcPr marL="127000" marR="127000" marT="127000" marB="127000" anchor="ctr" horzOverflow="overflow"/>
                </a:tc>
                <a:tc>
                  <a:txBody>
                    <a:bodyPr vert="horz" lIns="127000" tIns="127000" rIns="127000" bIns="127000" anchor="ctr" anchorCtr="0"/>
                    <a:p>
                      <a:pPr marL="116416" indent="-116416" algn="l" defTabSz="457200">
                        <a:buClr>
                          <a:srgbClr val="5d5f64"/>
                        </a:buClr>
                        <a:buSzPct val="123000"/>
                        <a:buFont typeface="Arial"/>
                        <a:buChar char="•"/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/>
                        <a:t>AI model</a:t>
                      </a:r>
                      <a:r>
                        <a:rPr lang="ko-KR" altLang="en-US"/>
                        <a:t>은 이미 구현되어 있고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그 </a:t>
                      </a:r>
                      <a:r>
                        <a:rPr lang="en-US" altLang="ko-KR"/>
                        <a:t>model</a:t>
                      </a:r>
                      <a:r>
                        <a:rPr lang="ko-KR" altLang="en-US"/>
                        <a:t>을 가져다 쓰는 식</a:t>
                      </a:r>
                      <a:endParaRPr lang="ko-KR" altLang="en-US"/>
                    </a:p>
                    <a:p>
                      <a:pPr marL="116416" indent="-116416" algn="l" defTabSz="457200">
                        <a:buClr>
                          <a:srgbClr val="5d5f64"/>
                        </a:buClr>
                        <a:buSzPct val="123000"/>
                        <a:buFont typeface="Arial"/>
                        <a:buChar char="•"/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간편하게 만들 수 있고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자유롭게 만들기 좋은 </a:t>
                      </a:r>
                      <a:r>
                        <a:rPr lang="en-US" altLang="ko-KR"/>
                        <a:t>tool</a:t>
                      </a:r>
                      <a:r>
                        <a:rPr lang="ko-KR" altLang="en-US"/>
                        <a:t>을 사용함</a:t>
                      </a:r>
                      <a:endParaRPr lang="ko-KR" altLang="en-US"/>
                    </a:p>
                  </a:txBody>
                  <a:tcPr marL="127000" marR="127000" marT="127000" marB="127000" anchor="ctr" horzOverflow="overflow"/>
                </a:tc>
                <a:tc>
                  <a:txBody>
                    <a:bodyPr vert="horz" lIns="127000" tIns="127000" rIns="127000" bIns="127000" anchor="ctr" anchorCtr="0"/>
                    <a:p>
                      <a:pPr marL="116416" indent="-116416" algn="l" defTabSz="457200">
                        <a:buClr>
                          <a:srgbClr val="5d5f64"/>
                        </a:buClr>
                        <a:buSzPct val="123000"/>
                        <a:buFont typeface="Arial"/>
                        <a:buChar char="•"/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단순 구현에 치우치지 않고 </a:t>
                      </a:r>
                      <a:r>
                        <a:rPr lang="en-US" altLang="ko-KR"/>
                        <a:t>AI</a:t>
                      </a:r>
                      <a:r>
                        <a:rPr lang="ko-KR" altLang="en-US"/>
                        <a:t>에 대한 이론도 잘 풀어간 케이스</a:t>
                      </a:r>
                      <a:endParaRPr lang="ko-KR" altLang="en-US"/>
                    </a:p>
                    <a:p>
                      <a:pPr marL="116416" indent="-116416" algn="l" defTabSz="457200">
                        <a:buClr>
                          <a:srgbClr val="5d5f64"/>
                        </a:buClr>
                        <a:buSzPct val="123000"/>
                        <a:buFont typeface="Arial"/>
                        <a:buChar char="•"/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/>
                        <a:t>AI4K12</a:t>
                      </a:r>
                      <a:r>
                        <a:rPr lang="ko-KR" altLang="en-US"/>
                        <a:t>와 중요시 다루는 것들이 상당히 유사함</a:t>
                      </a:r>
                      <a:endParaRPr lang="ko-KR" altLang="en-US"/>
                    </a:p>
                    <a:p>
                      <a:pPr marL="116416" indent="-116416" algn="l" defTabSz="457200">
                        <a:buClr>
                          <a:srgbClr val="5d5f64"/>
                        </a:buClr>
                        <a:buSzPct val="123000"/>
                        <a:buFont typeface="Arial"/>
                        <a:buChar char="•"/>
                        <a:defRPr sz="1500">
                          <a:solidFill>
                            <a:srgbClr val="5d5f6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ko-KR" altLang="en-US"/>
                        <a:t>다만 </a:t>
                      </a:r>
                      <a:r>
                        <a:rPr lang="en-US" altLang="ko-KR"/>
                        <a:t>python</a:t>
                      </a:r>
                      <a:r>
                        <a:rPr lang="ko-KR" altLang="en-US"/>
                        <a:t>을 다루진 않음</a:t>
                      </a:r>
                      <a:endParaRPr lang="ko-KR" altLang="en-US"/>
                    </a:p>
                  </a:txBody>
                  <a:tcPr marL="127000" marR="127000" marT="127000" marB="127000" anchor="ctr" horzOverflow="overflow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adyAI Curriculum"/>
          <p:cNvSpPr txBox="1"/>
          <p:nvPr/>
        </p:nvSpPr>
        <p:spPr>
          <a:xfrm>
            <a:off x="395074" y="260382"/>
            <a:ext cx="751942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ISTE</a:t>
            </a:r>
          </a:p>
        </p:txBody>
      </p:sp>
      <p:sp>
        <p:nvSpPr>
          <p:cNvPr id="161" name="일단 만들어 보는 것을 가장 중요한 요소로 생각"/>
          <p:cNvSpPr txBox="1"/>
          <p:nvPr/>
        </p:nvSpPr>
        <p:spPr>
          <a:xfrm>
            <a:off x="1268464" y="328728"/>
            <a:ext cx="1567054" cy="324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500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practical guides</a:t>
            </a:r>
          </a:p>
        </p:txBody>
      </p:sp>
      <p:pic>
        <p:nvPicPr>
          <p:cNvPr id="16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1829" y="1310543"/>
            <a:ext cx="8597901" cy="113538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pic>
        <p:nvPicPr>
          <p:cNvPr id="163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57113" y="1427616"/>
            <a:ext cx="3519228" cy="3807985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64" name="표"/>
          <p:cNvGraphicFramePr/>
          <p:nvPr/>
        </p:nvGraphicFramePr>
        <p:xfrm>
          <a:off x="10202547" y="3159418"/>
          <a:ext cx="12809441" cy="766974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031049"/>
                <a:gridCol w="3167938"/>
                <a:gridCol w="2767884"/>
                <a:gridCol w="822820"/>
                <a:gridCol w="1179876"/>
                <a:gridCol w="2827171"/>
              </a:tblGrid>
              <a:tr h="435042">
                <a:tc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Project</a:t>
                      </a:r>
                    </a:p>
                  </a:txBody>
                  <a:tcPr marL="84666" marR="84666" marT="84666" marB="84666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Objective</a:t>
                      </a:r>
                    </a:p>
                  </a:txBody>
                  <a:tcPr marL="84666" marR="84666" marT="84666" marB="84666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Keyword</a:t>
                      </a:r>
                    </a:p>
                  </a:txBody>
                  <a:tcPr marL="84666" marR="84666" marT="84666" marB="84666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Target</a:t>
                      </a:r>
                    </a:p>
                  </a:txBody>
                  <a:tcPr marL="84666" marR="84666" marT="84666" marB="84666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Time</a:t>
                      </a:r>
                    </a:p>
                  </a:txBody>
                  <a:tcPr marL="84666" marR="84666" marT="84666" marB="84666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Activity</a:t>
                      </a:r>
                    </a:p>
                  </a:txBody>
                  <a:tcPr marL="84666" marR="84666" marT="84666" marB="84666" anchor="ctr" anchorCtr="0" horzOverflow="overflow">
                    <a:solidFill>
                      <a:srgbClr val="FFFFFF"/>
                    </a:solidFill>
                  </a:tcPr>
                </a:tc>
              </a:tr>
              <a:tr h="1096432">
                <a:tc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1. what AI does well and does not do as well </a:t>
                      </a:r>
                    </a:p>
                  </a:txBody>
                  <a:tcPr marL="84666" marR="84666" marT="84666" marB="84666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- AI가 잘 하는 일에 대해서 이해 - AI가 못하는 일에 대해서 이해 - AI는 컴퓨터 프로그램이란 것을 이해</a:t>
                      </a:r>
                    </a:p>
                  </a:txBody>
                  <a:tcPr marL="84666" marR="84666" marT="84666" marB="84666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Artificial Intelligence extraction feature image recognition</a:t>
                      </a:r>
                    </a:p>
                  </a:txBody>
                  <a:tcPr marL="84666" marR="84666" marT="84666" marB="84666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K-5</a:t>
                      </a:r>
                    </a:p>
                  </a:txBody>
                  <a:tcPr marL="84666" marR="84666" marT="84666" marB="84666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4~5 hrs</a:t>
                      </a:r>
                    </a:p>
                  </a:txBody>
                  <a:tcPr marL="84666" marR="84666" marT="84666" marB="84666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언플러그드
tic-tac-toe
Write with Transformer</a:t>
                      </a:r>
                    </a:p>
                  </a:txBody>
                  <a:tcPr marL="84666" marR="84666" marT="84666" marB="84666" anchor="ctr" anchorCtr="0" horzOverflow="overflow">
                    <a:solidFill>
                      <a:srgbClr val="FFFFFF"/>
                    </a:solidFill>
                  </a:tcPr>
                </a:tc>
              </a:tr>
              <a:tr h="2239432">
                <a:tc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2. Traning data and machine learning</a:t>
                      </a:r>
                    </a:p>
                  </a:txBody>
                  <a:tcPr marL="84666" marR="84666" marT="84666" marB="84666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50394" indent="-150394" algn="l" defTabSz="457200">
                        <a:buSzPct val="100000"/>
                        <a:buChar char="-"/>
                        <a:def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t>데이터를 수집하고 정리하기</a:t>
                      </a:r>
                    </a:p>
                    <a:p>
                      <a:pPr marL="150394" indent="-150394" algn="l" defTabSz="457200">
                        <a:buSzPct val="100000"/>
                        <a:buChar char="-"/>
                        <a:def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t>데이터셋에서의 편향 (bias) 찾기 </a:t>
                      </a:r>
                    </a:p>
                    <a:p>
                      <a:pPr marL="150394" indent="-150394" algn="l" defTabSz="457200">
                        <a:buSzPct val="100000"/>
                        <a:buChar char="-"/>
                        <a:def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t>데이터를 정리하기 위한 규칙 찾기</a:t>
                      </a:r>
                    </a:p>
                  </a:txBody>
                  <a:tcPr marL="84666" marR="84666" marT="84666" marB="84666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Algorithm
bias
data
database
dates
digits
feature
machine learning algorithm
training data</a:t>
                      </a:r>
                    </a:p>
                  </a:txBody>
                  <a:tcPr marL="84666" marR="84666" marT="84666" marB="84666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K-5</a:t>
                      </a:r>
                    </a:p>
                  </a:txBody>
                  <a:tcPr marL="84666" marR="84666" marT="84666" marB="84666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2.5~3 hrs</a:t>
                      </a:r>
                    </a:p>
                  </a:txBody>
                  <a:tcPr marL="84666" marR="84666" marT="84666" marB="84666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QuickDraw
언플러그드</a:t>
                      </a:r>
                    </a:p>
                  </a:txBody>
                  <a:tcPr marL="84666" marR="84666" marT="84666" marB="84666" anchor="ctr" anchorCtr="0" horzOverflow="overflow">
                    <a:solidFill>
                      <a:srgbClr val="FFFFFF"/>
                    </a:solidFill>
                  </a:tcPr>
                </a:tc>
              </a:tr>
              <a:tr h="2010831">
                <a:tc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3. Senses vs Sensors</a:t>
                      </a:r>
                    </a:p>
                  </a:txBody>
                  <a:tcPr marL="84666" marR="84666" marT="84666" marB="84666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</a:p>
                    <a:p>
                      <a:pPr marL="150394" indent="-150394" algn="l" defTabSz="457200">
                        <a:buSzPct val="100000"/>
                        <a:buChar char="-"/>
                        <a:def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t>동물들이 센스(감각)을 활용하여 어떻게 환경과 상호작용하는지 설명하기</a:t>
                      </a:r>
                    </a:p>
                    <a:p>
                      <a:pPr marL="150394" indent="-150394" algn="l" defTabSz="457200">
                        <a:buSzPct val="100000"/>
                        <a:buChar char="-"/>
                        <a:def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t>AI 가 동물의 감각을 모방하는 것을 설명하기</a:t>
                      </a:r>
                    </a:p>
                  </a:txBody>
                  <a:tcPr marL="84666" marR="84666" marT="84666" marB="84666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artificial intelligence
artificially intelligent robot
autonomous
image recognition
natural language processing
robot
sense
sensor</a:t>
                      </a:r>
                    </a:p>
                  </a:txBody>
                  <a:tcPr marL="84666" marR="84666" marT="84666" marB="84666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K-5</a:t>
                      </a:r>
                    </a:p>
                  </a:txBody>
                  <a:tcPr marL="84666" marR="84666" marT="84666" marB="84666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4 hrs</a:t>
                      </a:r>
                    </a:p>
                  </a:txBody>
                  <a:tcPr marL="84666" marR="84666" marT="84666" marB="84666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Google ; semi-conductor
speechnotes
magic sketchpad
언플러그드</a:t>
                      </a:r>
                    </a:p>
                  </a:txBody>
                  <a:tcPr marL="84666" marR="84666" marT="84666" marB="84666" anchor="ctr" anchorCtr="0" horzOverflow="overflow">
                    <a:solidFill>
                      <a:srgbClr val="FFFFFF"/>
                    </a:solidFill>
                  </a:tcPr>
                </a:tc>
              </a:tr>
              <a:tr h="1874311">
                <a:tc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4. Navigation &amp; AI</a:t>
                      </a:r>
                    </a:p>
                  </a:txBody>
                  <a:tcPr marL="84666" marR="84666" marT="84666" marB="84666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50394" indent="-150394" algn="l" defTabSz="457200">
                        <a:buSzPct val="100000"/>
                        <a:buChar char="-"/>
                        <a:def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t>지도는 세계를 표현하는 것이란것을 설명하기</a:t>
                      </a:r>
                    </a:p>
                    <a:p>
                      <a:pPr marL="150394" indent="-150394" algn="l" defTabSz="457200">
                        <a:buSzPct val="100000"/>
                        <a:buChar char="-"/>
                        <a:def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t>학교 지도에 익숙해지며 한 위치에서 다른 곳으로 이동하는 경로를 계획하기</a:t>
                      </a:r>
                    </a:p>
                    <a:p>
                      <a:pPr marL="150394" indent="-150394" algn="l" defTabSz="457200">
                        <a:buSzPct val="100000"/>
                        <a:buChar char="-"/>
                        <a:def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t>네비게이션에서 AI를 학습시키는 것에 대해 이해하기</a:t>
                      </a:r>
                    </a:p>
                  </a:txBody>
                  <a:tcPr marL="84666" marR="84666" marT="84666" marB="84666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artificial intelligence
symbolic representation</a:t>
                      </a:r>
                    </a:p>
                  </a:txBody>
                  <a:tcPr marL="84666" marR="84666" marT="84666" marB="84666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K-5</a:t>
                      </a:r>
                    </a:p>
                  </a:txBody>
                  <a:tcPr marL="84666" marR="84666" marT="84666" marB="84666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5~6 hrs</a:t>
                      </a:r>
                    </a:p>
                  </a:txBody>
                  <a:tcPr marL="84666" marR="84666" marT="84666" marB="84666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rPr u="sng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hlinkClick r:id="rId4" invalidUrl="" action="" tgtFrame="" tooltip="" history="1" highlightClick="0" endSnd="0"/>
                        </a:rPr>
                        <a:t>code.org</a:t>
                      </a:r>
                    </a:p>
                    <a:p>
                      <a:pPr algn="l" defTabSz="457200">
                        <a:def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t>Google Maps</a:t>
                      </a:r>
                    </a:p>
                    <a:p>
                      <a:pPr algn="l" defTabSz="457200">
                        <a:def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t>언플러그드</a:t>
                      </a:r>
                    </a:p>
                  </a:txBody>
                  <a:tcPr marL="84666" marR="84666" marT="84666" marB="84666" anchor="ctr" anchorCtr="0" horzOverflow="overflow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adyAI Curriculum"/>
          <p:cNvSpPr txBox="1"/>
          <p:nvPr/>
        </p:nvSpPr>
        <p:spPr>
          <a:xfrm>
            <a:off x="377825" y="260382"/>
            <a:ext cx="787400" cy="461367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>
              <a:defRPr/>
            </a:pPr>
            <a:r>
              <a:rPr lang="ko-KR" altLang="en-US"/>
              <a:t>ISTE</a:t>
            </a:r>
            <a:endParaRPr lang="ko-KR" altLang="en-US"/>
          </a:p>
        </p:txBody>
      </p:sp>
      <p:sp>
        <p:nvSpPr>
          <p:cNvPr id="167" name="일단 만들어 보는 것을 가장 중요한 요소로 생각"/>
          <p:cNvSpPr txBox="1"/>
          <p:nvPr/>
        </p:nvSpPr>
        <p:spPr>
          <a:xfrm>
            <a:off x="1268464" y="328728"/>
            <a:ext cx="1554111" cy="324675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500" b="1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>
              <a:defRPr/>
            </a:pPr>
            <a:r>
              <a:rPr lang="ko-KR" altLang="en-US"/>
              <a:t>practical guides</a:t>
            </a:r>
            <a:endParaRPr lang="ko-KR" altLang="en-US"/>
          </a:p>
        </p:txBody>
      </p:sp>
      <p:graphicFrame>
        <p:nvGraphicFramePr>
          <p:cNvPr id="168" name="표"/>
          <p:cNvGraphicFramePr/>
          <p:nvPr/>
        </p:nvGraphicFramePr>
        <p:xfrm>
          <a:off x="10202547" y="3159418"/>
          <a:ext cx="12796738" cy="832914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031049"/>
                <a:gridCol w="3167938"/>
                <a:gridCol w="2767884"/>
                <a:gridCol w="822820"/>
                <a:gridCol w="1179876"/>
                <a:gridCol w="2827171"/>
              </a:tblGrid>
              <a:tr h="435042">
                <a:tc>
                  <a:txBody>
                    <a:bodyPr vert="horz" lIns="84666" tIns="84666" rIns="84666" bIns="84666" anchor="ctr" anchorCtr="0"/>
                    <a:p>
                      <a:pPr algn="l" defTabSz="457200">
                        <a:defRPr/>
                      </a:pPr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Project</a:t>
                      </a:r>
                      <a:endParaRPr sz="1500"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</a:txBody>
                  <a:tcPr marL="84666" marR="84666" marT="84666" marB="84666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 vert="horz" lIns="84666" tIns="84666" rIns="84666" bIns="84666" anchor="ctr" anchorCtr="0"/>
                    <a:p>
                      <a:pPr algn="l" defTabSz="457200">
                        <a:defRPr/>
                      </a:pPr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Objective</a:t>
                      </a:r>
                      <a:endParaRPr sz="1500"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</a:txBody>
                  <a:tcPr marL="84666" marR="84666" marT="84666" marB="84666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 vert="horz" lIns="84666" tIns="84666" rIns="84666" bIns="84666" anchor="ctr" anchorCtr="0"/>
                    <a:p>
                      <a:pPr algn="l" defTabSz="457200">
                        <a:defRPr/>
                      </a:pPr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Keyword</a:t>
                      </a:r>
                      <a:endParaRPr sz="1500"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</a:txBody>
                  <a:tcPr marL="84666" marR="84666" marT="84666" marB="84666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 vert="horz" lIns="84666" tIns="84666" rIns="84666" bIns="84666" anchor="ctr" anchorCtr="0"/>
                    <a:p>
                      <a:pPr algn="l" defTabSz="457200">
                        <a:defRPr/>
                      </a:pPr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Target</a:t>
                      </a:r>
                      <a:endParaRPr sz="1500"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</a:txBody>
                  <a:tcPr marL="84666" marR="84666" marT="84666" marB="84666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 vert="horz" lIns="84666" tIns="84666" rIns="84666" bIns="84666" anchor="ctr" anchorCtr="0"/>
                    <a:p>
                      <a:pPr algn="l" defTabSz="457200">
                        <a:defRPr/>
                      </a:pPr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Time</a:t>
                      </a:r>
                      <a:endParaRPr sz="1500"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</a:txBody>
                  <a:tcPr marL="84666" marR="84666" marT="84666" marB="84666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 vert="horz" lIns="84666" tIns="84666" rIns="84666" bIns="84666" anchor="ctr" anchorCtr="0"/>
                    <a:p>
                      <a:pPr algn="l" defTabSz="457200">
                        <a:defRPr/>
                      </a:pPr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Activity</a:t>
                      </a:r>
                      <a:endParaRPr sz="1500"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</a:txBody>
                  <a:tcPr marL="84666" marR="84666" marT="84666" marB="84666" anchor="ctr" horzOverflow="overflow">
                    <a:solidFill>
                      <a:srgbClr val="ffffff"/>
                    </a:solidFill>
                  </a:tcPr>
                </a:tc>
              </a:tr>
              <a:tr h="1096432">
                <a:tc>
                  <a:txBody>
                    <a:bodyPr vert="horz" lIns="84666" tIns="84666" rIns="84666" bIns="84666" anchor="ctr" anchorCtr="0"/>
                    <a:p>
                      <a:pPr algn="l" defTabSz="457200">
                        <a:defRPr/>
                      </a:pPr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1. AI chatbots</a:t>
                      </a:r>
                      <a:endParaRPr sz="1500"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</a:txBody>
                  <a:tcPr marL="84666" marR="84666" marT="84666" marB="84666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 vert="horz" lIns="84666" tIns="84666" rIns="84666" bIns="84666" anchor="ctr" anchorCtr="0"/>
                    <a:p>
                      <a:pPr marL="150394" indent="-150394" algn="l" defTabSz="457200">
                        <a:buSzPct val="100000"/>
                        <a:buChar char="-"/>
                        <a:def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rPr lang="ko-KR" altLang="en-US"/>
                        <a:t>NLP에 대해 이해하기</a:t>
                      </a:r>
                      <a:br>
                        <a:rPr lang="ko-KR" altLang="en-US"/>
                      </a:br>
                      <a:r>
                        <a:rPr lang="ko-KR" altLang="en-US"/>
                        <a:t>- virtual assistant 와 conversational agent 의 차이점 설명하기</a:t>
                      </a:r>
                      <a:endParaRPr lang="ko-KR" altLang="en-US"/>
                    </a:p>
                    <a:p>
                      <a:pPr marL="150394" indent="-150394" algn="l" defTabSz="457200">
                        <a:buSzPct val="100000"/>
                        <a:buChar char="-"/>
                        <a:def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rPr lang="ko-KR" altLang="en-US"/>
                        <a:t>virtual agent또는 conversational agent가 어떤 일을 할 수 있는지 이해하기</a:t>
                      </a:r>
                      <a:endParaRPr lang="ko-KR" altLang="en-US"/>
                    </a:p>
                  </a:txBody>
                  <a:tcPr marL="84666" marR="84666" marT="84666" marB="84666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 vert="horz" lIns="84666" tIns="84666" rIns="84666" bIns="84666" anchor="ctr" anchorCtr="0"/>
                    <a:p>
                      <a:pPr algn="l" defTabSz="457200">
                        <a:defRPr/>
                      </a:pPr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chatbot</a:t>
                      </a:r>
                      <a:endParaRPr sz="1500"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  <a:p>
                      <a:pPr algn="l" defTabSz="457200">
                        <a:defRPr/>
                      </a:pPr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conversational agents</a:t>
                      </a:r>
                      <a:endParaRPr sz="1500"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  <a:p>
                      <a:pPr algn="l" defTabSz="457200">
                        <a:defRPr/>
                      </a:pPr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extract</a:t>
                      </a:r>
                      <a:endParaRPr sz="1500"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  <a:p>
                      <a:pPr algn="l" defTabSz="457200">
                        <a:defRPr/>
                      </a:pPr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natural language processing</a:t>
                      </a:r>
                      <a:endParaRPr sz="1500"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  <a:p>
                      <a:pPr algn="l" defTabSz="457200">
                        <a:defRPr/>
                      </a:pPr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sensor</a:t>
                      </a:r>
                      <a:endParaRPr sz="1500"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  <a:p>
                      <a:pPr algn="l" defTabSz="457200">
                        <a:defRPr/>
                      </a:pPr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virtual assistants</a:t>
                      </a:r>
                      <a:endParaRPr sz="1500"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</a:txBody>
                  <a:tcPr marL="84666" marR="84666" marT="84666" marB="84666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 vert="horz" lIns="84666" tIns="84666" rIns="84666" bIns="84666" anchor="ctr" anchorCtr="0"/>
                    <a:p>
                      <a:pPr algn="l" defTabSz="457200">
                        <a:defRPr/>
                      </a:pPr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K6-12</a:t>
                      </a:r>
                      <a:endParaRPr sz="1500"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</a:txBody>
                  <a:tcPr marL="84666" marR="84666" marT="84666" marB="84666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 vert="horz" lIns="84666" tIns="84666" rIns="84666" bIns="84666" anchor="ctr" anchorCtr="0"/>
                    <a:p>
                      <a:pPr algn="l" defTabSz="457200">
                        <a:defRPr/>
                      </a:pPr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5~7 hrs</a:t>
                      </a:r>
                      <a:endParaRPr sz="1500"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</a:txBody>
                  <a:tcPr marL="84666" marR="84666" marT="84666" marB="84666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 vert="horz" lIns="84666" tIns="84666" rIns="84666" bIns="84666" anchor="ctr" anchorCtr="0"/>
                    <a:p>
                      <a:pPr algn="l" defTabSz="457200">
                        <a:defRPr/>
                      </a:pPr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Botframe</a:t>
                      </a:r>
                      <a:endParaRPr sz="1500"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</a:txBody>
                  <a:tcPr marL="84666" marR="84666" marT="84666" marB="84666" anchor="ctr" horzOverflow="overflow">
                    <a:solidFill>
                      <a:srgbClr val="ffffff"/>
                    </a:solidFill>
                  </a:tcPr>
                </a:tc>
              </a:tr>
              <a:tr h="2239432">
                <a:tc>
                  <a:txBody>
                    <a:bodyPr vert="horz" lIns="84666" tIns="84666" rIns="84666" bIns="84666" anchor="ctr" anchorCtr="0"/>
                    <a:p>
                      <a:pPr algn="l" defTabSz="457200">
                        <a:defRPr/>
                      </a:pPr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2. Traning data and machine learning</a:t>
                      </a:r>
                      <a:endParaRPr sz="1500"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</a:txBody>
                  <a:tcPr marL="84666" marR="84666" marT="84666" marB="84666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 vert="horz" lIns="84666" tIns="84666" rIns="84666" bIns="84666" anchor="ctr" anchorCtr="0"/>
                    <a:p>
                      <a:pPr marL="150394" indent="-150394" algn="l" defTabSz="457200">
                        <a:buSzPct val="100000"/>
                        <a:buChar char="-"/>
                        <a:def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rPr lang="ko-KR" altLang="en-US"/>
                        <a:t>믿을수 있는 정보와 아닌 정보 판단학</a:t>
                      </a:r>
                      <a:endParaRPr lang="ko-KR" altLang="en-US"/>
                    </a:p>
                    <a:p>
                      <a:pPr marL="150394" indent="-150394" algn="l" defTabSz="457200">
                        <a:buSzPct val="100000"/>
                        <a:buChar char="-"/>
                        <a:def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rPr lang="ko-KR" altLang="en-US"/>
                        <a:t>AI를 활용한 거짓 정보 툴 확인하기 (deepfake, distorted images, recordings0</a:t>
                      </a:r>
                      <a:endParaRPr lang="ko-KR" altLang="en-US"/>
                    </a:p>
                    <a:p>
                      <a:pPr marL="150394" indent="-150394" algn="l" defTabSz="457200">
                        <a:buSzPct val="100000"/>
                        <a:buChar char="-"/>
                        <a:def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rPr lang="ko-KR" altLang="en-US"/>
                        <a:t>AI-supported 정보 캠페인을 구성하기 </a:t>
                      </a:r>
                      <a:endParaRPr lang="ko-KR" altLang="en-US"/>
                    </a:p>
                  </a:txBody>
                  <a:tcPr marL="84666" marR="84666" marT="84666" marB="84666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 vert="horz" lIns="84666" tIns="84666" rIns="84666" bIns="84666" anchor="ctr" anchorCtr="0"/>
                    <a:p>
                      <a:pPr algn="l" defTabSz="457200">
                        <a:defRPr/>
                      </a:pPr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artificial intelligence</a:t>
                      </a:r>
                      <a:endParaRPr sz="1500"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  <a:p>
                      <a:pPr algn="l" defTabSz="457200">
                        <a:defRPr/>
                      </a:pPr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bot</a:t>
                      </a:r>
                      <a:endParaRPr sz="1500"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  <a:p>
                      <a:pPr algn="l" defTabSz="457200">
                        <a:defRPr/>
                      </a:pPr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deepfake</a:t>
                      </a:r>
                      <a:endParaRPr sz="1500"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  <a:p>
                      <a:pPr algn="l" defTabSz="457200">
                        <a:defRPr/>
                      </a:pPr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disinformation</a:t>
                      </a:r>
                      <a:endParaRPr sz="1500"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  <a:p>
                      <a:pPr algn="l" defTabSz="457200">
                        <a:defRPr/>
                      </a:pPr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GAN</a:t>
                      </a:r>
                      <a:endParaRPr sz="1500"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  <a:p>
                      <a:pPr algn="l" defTabSz="457200">
                        <a:defRPr/>
                      </a:pPr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misinformation</a:t>
                      </a:r>
                      <a:endParaRPr sz="1500"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</a:txBody>
                  <a:tcPr marL="84666" marR="84666" marT="84666" marB="84666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 vert="horz" lIns="84666" tIns="84666" rIns="84666" bIns="84666" anchor="ctr" anchorCtr="0"/>
                    <a:p>
                      <a:pPr algn="l" defTabSz="457200">
                        <a:defRPr/>
                      </a:pPr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K8-12</a:t>
                      </a:r>
                      <a:endParaRPr sz="1500"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</a:txBody>
                  <a:tcPr marL="84666" marR="84666" marT="84666" marB="84666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 vert="horz" lIns="84666" tIns="84666" rIns="84666" bIns="84666" anchor="ctr" anchorCtr="0"/>
                    <a:p>
                      <a:pPr algn="l" defTabSz="457200">
                        <a:defRPr/>
                      </a:pPr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10~12 hrs</a:t>
                      </a:r>
                      <a:endParaRPr sz="1500"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</a:txBody>
                  <a:tcPr marL="84666" marR="84666" marT="84666" marB="84666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 vert="horz" lIns="84666" tIns="84666" rIns="84666" bIns="84666" anchor="ctr" anchorCtr="0"/>
                    <a:p>
                      <a:pPr algn="l" defTabSz="457200">
                        <a:def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 lang="ko-KR" altLang="en-US"/>
                    </a:p>
                  </a:txBody>
                  <a:tcPr marL="84666" marR="84666" marT="84666" marB="84666" anchor="ctr" horzOverflow="overflow">
                    <a:solidFill>
                      <a:srgbClr val="ffffff"/>
                    </a:solidFill>
                  </a:tcPr>
                </a:tc>
              </a:tr>
              <a:tr h="2010831">
                <a:tc>
                  <a:txBody>
                    <a:bodyPr vert="horz" lIns="84666" tIns="84666" rIns="84666" bIns="84666" anchor="ctr" anchorCtr="0"/>
                    <a:p>
                      <a:pPr algn="l" defTabSz="457200">
                        <a:defRPr/>
                      </a:pPr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3. Using AI to Solve Environmental Problems</a:t>
                      </a:r>
                      <a:endParaRPr sz="1500"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</a:txBody>
                  <a:tcPr marL="84666" marR="84666" marT="84666" marB="84666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 vert="horz" lIns="84666" tIns="84666" rIns="84666" bIns="84666" anchor="ctr" anchorCtr="0"/>
                    <a:p>
                      <a:pPr algn="l" defTabSz="457200">
                        <a:def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 lang="ko-KR" altLang="en-US"/>
                    </a:p>
                    <a:p>
                      <a:pPr marL="150394" indent="-150394" algn="l" defTabSz="457200">
                        <a:buSzPct val="100000"/>
                        <a:buChar char="-"/>
                        <a:def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rPr lang="ko-KR" altLang="en-US"/>
                        <a:t>AI가 현실의 문제를 어떻게 풀어내고 있는지 이애하기</a:t>
                      </a:r>
                      <a:endParaRPr lang="ko-KR" altLang="en-US"/>
                    </a:p>
                    <a:p>
                      <a:pPr marL="150394" indent="-150394" algn="l" defTabSz="457200">
                        <a:buSzPct val="100000"/>
                        <a:buChar char="-"/>
                        <a:def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rPr lang="ko-KR" altLang="en-US"/>
                        <a:t>AI가 어떤 문제들을 어떻게 해결할 수 있는지 설명하기</a:t>
                      </a:r>
                      <a:endParaRPr lang="ko-KR" altLang="en-US"/>
                    </a:p>
                  </a:txBody>
                  <a:tcPr marL="84666" marR="84666" marT="84666" marB="84666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 vert="horz" lIns="84666" tIns="84666" rIns="84666" bIns="84666" anchor="ctr" anchorCtr="0"/>
                    <a:p>
                      <a:pPr algn="l" defTabSz="457200">
                        <a:defRPr/>
                      </a:pPr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artificial intelligence</a:t>
                      </a:r>
                      <a:endParaRPr sz="1500"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  <a:p>
                      <a:pPr algn="l" defTabSz="457200">
                        <a:defRPr/>
                      </a:pPr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classification algorithm</a:t>
                      </a:r>
                      <a:endParaRPr sz="1500"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  <a:p>
                      <a:pPr algn="l" defTabSz="457200">
                        <a:defRPr/>
                      </a:pPr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features</a:t>
                      </a:r>
                      <a:endParaRPr sz="1500"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  <a:p>
                      <a:pPr algn="l" defTabSz="457200">
                        <a:defRPr/>
                      </a:pPr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machines learning</a:t>
                      </a:r>
                      <a:endParaRPr sz="1500"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  <a:p>
                      <a:pPr algn="l" defTabSz="457200">
                        <a:defRPr/>
                      </a:pPr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training data</a:t>
                      </a:r>
                      <a:endParaRPr sz="1500"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</a:txBody>
                  <a:tcPr marL="84666" marR="84666" marT="84666" marB="84666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 vert="horz" lIns="84666" tIns="84666" rIns="84666" bIns="84666" anchor="ctr" anchorCtr="0"/>
                    <a:p>
                      <a:pPr algn="l" defTabSz="457200">
                        <a:defRPr/>
                      </a:pPr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K6-12</a:t>
                      </a:r>
                      <a:endParaRPr sz="1500"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</a:txBody>
                  <a:tcPr marL="84666" marR="84666" marT="84666" marB="84666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 vert="horz" lIns="84666" tIns="84666" rIns="84666" bIns="84666" anchor="ctr" anchorCtr="0"/>
                    <a:p>
                      <a:pPr algn="l" defTabSz="457200">
                        <a:defRPr/>
                      </a:pPr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10 - 12 hrs</a:t>
                      </a:r>
                      <a:endParaRPr sz="1500"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</a:txBody>
                  <a:tcPr marL="84666" marR="84666" marT="84666" marB="84666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 vert="horz" lIns="84666" tIns="84666" rIns="84666" bIns="84666" anchor="ctr" anchorCtr="0"/>
                    <a:p>
                      <a:pPr algn="l" defTabSz="457200">
                        <a:defRPr/>
                      </a:pPr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Seek by iNaturalist (APP)</a:t>
                      </a:r>
                      <a:endParaRPr sz="1500"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</a:txBody>
                  <a:tcPr marL="84666" marR="84666" marT="84666" marB="84666" anchor="ctr" horzOverflow="overflow">
                    <a:solidFill>
                      <a:srgbClr val="ffffff"/>
                    </a:solidFill>
                  </a:tcPr>
                </a:tc>
              </a:tr>
              <a:tr h="1874311">
                <a:tc>
                  <a:txBody>
                    <a:bodyPr vert="horz" lIns="84666" tIns="84666" rIns="84666" bIns="84666" anchor="ctr" anchorCtr="0"/>
                    <a:p>
                      <a:pPr algn="l" defTabSz="457200">
                        <a:defRPr/>
                      </a:pPr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4. Laws for AI</a:t>
                      </a:r>
                      <a:endParaRPr sz="1500"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</a:txBody>
                  <a:tcPr marL="84666" marR="84666" marT="84666" marB="84666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 vert="horz" lIns="84666" tIns="84666" rIns="84666" bIns="84666" anchor="ctr" anchorCtr="0"/>
                    <a:p>
                      <a:pPr marL="150394" indent="-150394" algn="l" defTabSz="457200">
                        <a:buSzPct val="100000"/>
                        <a:buChar char="-"/>
                        <a:def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rPr lang="ko-KR" altLang="en-US"/>
                        <a:t>Asimov의 법칙이 “Runaround”라는 스토리에서 AI를 보는 시각을 어떻게 표현하는지 설명하기</a:t>
                      </a:r>
                      <a:endParaRPr lang="ko-KR" altLang="en-US"/>
                    </a:p>
                    <a:p>
                      <a:pPr marL="150394" indent="-150394" algn="l" defTabSz="457200">
                        <a:buSzPct val="100000"/>
                        <a:buChar char="-"/>
                        <a:def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rPr lang="ko-KR" altLang="en-US"/>
                        <a:t>테크놀로지와 윤리의 관계에 대해 이해하기</a:t>
                      </a:r>
                      <a:endParaRPr lang="ko-KR" altLang="en-US"/>
                    </a:p>
                    <a:p>
                      <a:pPr marL="150394" indent="-150394" algn="l" defTabSz="457200">
                        <a:buSzPct val="100000"/>
                        <a:buChar char="-"/>
                        <a:def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rPr lang="ko-KR" altLang="en-US"/>
                        <a:t>AI의 4대 법칙을 생각해보고, 정의하기</a:t>
                      </a:r>
                      <a:endParaRPr lang="ko-KR" altLang="en-US"/>
                    </a:p>
                  </a:txBody>
                  <a:tcPr marL="84666" marR="84666" marT="84666" marB="84666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 vert="horz" lIns="84666" tIns="84666" rIns="84666" bIns="84666" anchor="ctr" anchorCtr="0"/>
                    <a:p>
                      <a:pPr algn="l" defTabSz="457200">
                        <a:defRPr/>
                      </a:pPr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artificial intelligence</a:t>
                      </a:r>
                      <a:endParaRPr sz="1500"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  <a:p>
                      <a:pPr algn="l" defTabSz="457200">
                        <a:defRPr/>
                      </a:pPr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artificially intelligent robot</a:t>
                      </a:r>
                      <a:endParaRPr sz="1500"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  <a:p>
                      <a:pPr algn="l" defTabSz="457200">
                        <a:defRPr/>
                      </a:pPr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autonomy</a:t>
                      </a:r>
                      <a:endParaRPr sz="1500"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  <a:p>
                      <a:pPr algn="l" defTabSz="457200">
                        <a:defRPr/>
                      </a:pPr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ethical</a:t>
                      </a:r>
                      <a:endParaRPr sz="1500"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  <a:p>
                      <a:pPr algn="l" defTabSz="457200">
                        <a:defRPr/>
                      </a:pPr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robot</a:t>
                      </a:r>
                      <a:endParaRPr sz="1500"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</a:txBody>
                  <a:tcPr marL="84666" marR="84666" marT="84666" marB="84666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 vert="horz" lIns="84666" tIns="84666" rIns="84666" bIns="84666" anchor="ctr" anchorCtr="0"/>
                    <a:p>
                      <a:pPr algn="l" defTabSz="457200">
                        <a:defRPr/>
                      </a:pPr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K6-12</a:t>
                      </a:r>
                      <a:endParaRPr sz="1500"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</a:txBody>
                  <a:tcPr marL="84666" marR="84666" marT="84666" marB="84666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 vert="horz" lIns="84666" tIns="84666" rIns="84666" bIns="84666" anchor="ctr" anchorCtr="0"/>
                    <a:p>
                      <a:pPr algn="l" defTabSz="457200">
                        <a:defRPr/>
                      </a:pPr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5~6 hrs</a:t>
                      </a:r>
                      <a:endParaRPr sz="1500"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</a:txBody>
                  <a:tcPr marL="84666" marR="84666" marT="84666" marB="84666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 vert="horz" lIns="84666" tIns="84666" rIns="84666" bIns="84666" anchor="ctr" anchorCtr="0"/>
                    <a:p>
                      <a:pPr algn="l" defTabSz="457200">
                        <a:def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rPr u="sng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</a:rPr>
                        <a:t>code.org</a:t>
                      </a:r>
                      <a:endParaRPr u="sng">
                        <a:solidFill>
                          <a:srgbClr val="0000ff"/>
                        </a:solidFill>
                        <a:uFill>
                          <a:solidFill>
                            <a:srgbClr val="0000ff"/>
                          </a:solidFill>
                        </a:uFill>
                      </a:endParaRPr>
                    </a:p>
                    <a:p>
                      <a:pPr algn="l" defTabSz="457200">
                        <a:def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rPr u="sng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</a:rPr>
                        <a:t>Google Maps</a:t>
                      </a:r>
                      <a:endParaRPr u="sng">
                        <a:solidFill>
                          <a:srgbClr val="0000ff"/>
                        </a:solidFill>
                        <a:uFill>
                          <a:solidFill>
                            <a:srgbClr val="0000ff"/>
                          </a:solidFill>
                        </a:uFill>
                      </a:endParaRPr>
                    </a:p>
                    <a:p>
                      <a:pPr algn="l" defTabSz="457200">
                        <a:def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rPr u="sng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</a:rPr>
                        <a:t>언플러그드</a:t>
                      </a:r>
                      <a:endParaRPr u="sng">
                        <a:solidFill>
                          <a:srgbClr val="0000ff"/>
                        </a:solidFill>
                        <a:uFill>
                          <a:solidFill>
                            <a:srgbClr val="0000ff"/>
                          </a:solidFill>
                        </a:uFill>
                      </a:endParaRPr>
                    </a:p>
                  </a:txBody>
                  <a:tcPr marL="84666" marR="84666" marT="84666" marB="84666" anchor="ctr" horzOverflow="overflow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69" name="이미지" descr="이미지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4250" y="1219199"/>
            <a:ext cx="8597901" cy="11277601"/>
          </a:xfrm>
          <a:prstGeom prst="rect">
            <a:avLst/>
          </a:prstGeom>
          <a:ln w="12700">
            <a:miter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sp>
        <p:nvSpPr>
          <p:cNvPr id="172" name="컴퓨터는 센서를 활용하여 세상은 본다"/>
          <p:cNvSpPr txBox="1"/>
          <p:nvPr/>
        </p:nvSpPr>
        <p:spPr>
          <a:xfrm>
            <a:off x="16122651" y="10760074"/>
            <a:ext cx="473073" cy="336666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500" b="1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>
              <a:defRPr/>
            </a:pPr>
            <a:r>
              <a:rPr lang="ko-KR" altLang="en-US"/>
              <a:t>윤리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이미지" descr="이미지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05090" y="3962848"/>
            <a:ext cx="12426675" cy="4296682"/>
          </a:xfrm>
          <a:prstGeom prst="rect">
            <a:avLst/>
          </a:prstGeom>
          <a:ln w="12700">
            <a:miter/>
          </a:ln>
        </p:spPr>
      </p:pic>
      <p:pic>
        <p:nvPicPr>
          <p:cNvPr id="175" name="이미지" descr="이미지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186150" y="793254"/>
            <a:ext cx="7638016" cy="3964162"/>
          </a:xfrm>
          <a:prstGeom prst="rect">
            <a:avLst/>
          </a:prstGeom>
          <a:ln w="12700">
            <a:miter/>
          </a:ln>
        </p:spPr>
      </p:pic>
      <p:sp>
        <p:nvSpPr>
          <p:cNvPr id="176" name="ReadyAI Curriculum"/>
          <p:cNvSpPr txBox="1"/>
          <p:nvPr/>
        </p:nvSpPr>
        <p:spPr>
          <a:xfrm>
            <a:off x="275708" y="260382"/>
            <a:ext cx="2835250" cy="461366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>
              <a:defRPr/>
            </a:pPr>
            <a:r>
              <a:rPr lang="ko-KR" altLang="en-US"/>
              <a:t>ReadyAI Curriculum</a:t>
            </a:r>
            <a:endParaRPr lang="ko-KR" altLang="en-US"/>
          </a:p>
        </p:txBody>
      </p:sp>
      <p:pic>
        <p:nvPicPr>
          <p:cNvPr id="178" name="이미지" descr="이미지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5533" y="1134004"/>
            <a:ext cx="16205202" cy="2501902"/>
          </a:xfrm>
          <a:prstGeom prst="rect">
            <a:avLst/>
          </a:prstGeom>
          <a:ln w="12700">
            <a:miter/>
          </a:ln>
        </p:spPr>
      </p:pic>
      <p:sp>
        <p:nvSpPr>
          <p:cNvPr id="179" name="윤리"/>
          <p:cNvSpPr txBox="1"/>
          <p:nvPr/>
        </p:nvSpPr>
        <p:spPr>
          <a:xfrm>
            <a:off x="3444875" y="1444625"/>
            <a:ext cx="473075" cy="33020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500" b="1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>
              <a:defRPr/>
            </a:pPr>
            <a:r>
              <a:rPr lang="ko-KR" altLang="en-US"/>
              <a:t>윤리</a:t>
            </a:r>
            <a:endParaRPr lang="ko-KR" altLang="en-US"/>
          </a:p>
        </p:txBody>
      </p:sp>
      <p:sp>
        <p:nvSpPr>
          <p:cNvPr id="180" name="직사각형"/>
          <p:cNvSpPr/>
          <p:nvPr/>
        </p:nvSpPr>
        <p:spPr>
          <a:xfrm>
            <a:off x="2256364" y="1652621"/>
            <a:ext cx="1556614" cy="299277"/>
          </a:xfrm>
          <a:prstGeom prst="rect">
            <a:avLst/>
          </a:prstGeom>
          <a:solidFill>
            <a:srgbClr val="fead00">
              <a:alpha val="30000"/>
            </a:srgb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181" name="직사각형"/>
          <p:cNvSpPr/>
          <p:nvPr/>
        </p:nvSpPr>
        <p:spPr>
          <a:xfrm>
            <a:off x="4669366" y="1652621"/>
            <a:ext cx="2449715" cy="299277"/>
          </a:xfrm>
          <a:prstGeom prst="rect">
            <a:avLst/>
          </a:prstGeom>
          <a:solidFill>
            <a:srgbClr val="fead00">
              <a:alpha val="30000"/>
            </a:srgb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182" name="사회적 영향"/>
          <p:cNvSpPr txBox="1"/>
          <p:nvPr/>
        </p:nvSpPr>
        <p:spPr>
          <a:xfrm>
            <a:off x="6159500" y="1444625"/>
            <a:ext cx="1082674" cy="33020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500" b="1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>
              <a:defRPr/>
            </a:pPr>
            <a:r>
              <a:rPr lang="ko-KR" altLang="en-US"/>
              <a:t>사회적 영향</a:t>
            </a:r>
            <a:endParaRPr lang="ko-KR" altLang="en-US"/>
          </a:p>
        </p:txBody>
      </p:sp>
      <p:sp>
        <p:nvSpPr>
          <p:cNvPr id="183" name="직사각형"/>
          <p:cNvSpPr/>
          <p:nvPr/>
        </p:nvSpPr>
        <p:spPr>
          <a:xfrm>
            <a:off x="2154764" y="2050552"/>
            <a:ext cx="351568" cy="299277"/>
          </a:xfrm>
          <a:prstGeom prst="rect">
            <a:avLst/>
          </a:prstGeom>
          <a:solidFill>
            <a:srgbClr val="fead00">
              <a:alpha val="30000"/>
            </a:srgb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184" name="재미"/>
          <p:cNvSpPr txBox="1"/>
          <p:nvPr/>
        </p:nvSpPr>
        <p:spPr>
          <a:xfrm>
            <a:off x="2092325" y="1882775"/>
            <a:ext cx="473075" cy="336467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500" b="1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>
              <a:defRPr/>
            </a:pPr>
            <a:r>
              <a:rPr lang="ko-KR" altLang="en-US"/>
              <a:t>재미</a:t>
            </a:r>
            <a:endParaRPr lang="ko-KR" altLang="en-US"/>
          </a:p>
        </p:txBody>
      </p:sp>
      <p:sp>
        <p:nvSpPr>
          <p:cNvPr id="185" name="직사각형"/>
          <p:cNvSpPr/>
          <p:nvPr/>
        </p:nvSpPr>
        <p:spPr>
          <a:xfrm>
            <a:off x="8022166" y="2465421"/>
            <a:ext cx="538166" cy="299277"/>
          </a:xfrm>
          <a:prstGeom prst="rect">
            <a:avLst/>
          </a:prstGeom>
          <a:solidFill>
            <a:srgbClr val="fead00">
              <a:alpha val="30000"/>
            </a:srgb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186" name="직사각형"/>
          <p:cNvSpPr/>
          <p:nvPr/>
        </p:nvSpPr>
        <p:spPr>
          <a:xfrm>
            <a:off x="9063566" y="2465421"/>
            <a:ext cx="660867" cy="299277"/>
          </a:xfrm>
          <a:prstGeom prst="rect">
            <a:avLst/>
          </a:prstGeom>
          <a:solidFill>
            <a:srgbClr val="fead00">
              <a:alpha val="30000"/>
            </a:srgb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187" name="직사각형"/>
          <p:cNvSpPr/>
          <p:nvPr/>
        </p:nvSpPr>
        <p:spPr>
          <a:xfrm>
            <a:off x="3551766" y="2465421"/>
            <a:ext cx="841445" cy="299277"/>
          </a:xfrm>
          <a:prstGeom prst="rect">
            <a:avLst/>
          </a:prstGeom>
          <a:solidFill>
            <a:srgbClr val="fead00">
              <a:alpha val="30000"/>
            </a:srgb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188" name="흥미"/>
          <p:cNvSpPr txBox="1"/>
          <p:nvPr/>
        </p:nvSpPr>
        <p:spPr>
          <a:xfrm>
            <a:off x="3997325" y="2216150"/>
            <a:ext cx="473075" cy="33020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500" b="1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>
              <a:defRPr/>
            </a:pPr>
            <a:r>
              <a:rPr lang="ko-KR" altLang="en-US"/>
              <a:t>흥미</a:t>
            </a:r>
            <a:endParaRPr lang="ko-KR" altLang="en-US"/>
          </a:p>
        </p:txBody>
      </p:sp>
      <p:sp>
        <p:nvSpPr>
          <p:cNvPr id="189" name="직사각형"/>
          <p:cNvSpPr/>
          <p:nvPr/>
        </p:nvSpPr>
        <p:spPr>
          <a:xfrm>
            <a:off x="732364" y="2903208"/>
            <a:ext cx="2449716" cy="299277"/>
          </a:xfrm>
          <a:prstGeom prst="rect">
            <a:avLst/>
          </a:prstGeom>
          <a:solidFill>
            <a:srgbClr val="fead00">
              <a:alpha val="30000"/>
            </a:srgb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191" name="직사각형"/>
          <p:cNvSpPr/>
          <p:nvPr/>
        </p:nvSpPr>
        <p:spPr>
          <a:xfrm>
            <a:off x="18072098" y="1589121"/>
            <a:ext cx="1156785" cy="299277"/>
          </a:xfrm>
          <a:prstGeom prst="rect">
            <a:avLst/>
          </a:prstGeom>
          <a:solidFill>
            <a:srgbClr val="fead00">
              <a:alpha val="30000"/>
            </a:srgb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pic>
        <p:nvPicPr>
          <p:cNvPr id="197" name="이미지" descr="이미지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95866" y="3886448"/>
            <a:ext cx="9710795" cy="4449482"/>
          </a:xfrm>
          <a:prstGeom prst="rect">
            <a:avLst/>
          </a:prstGeom>
          <a:ln w="12700">
            <a:miter/>
          </a:ln>
        </p:spPr>
      </p:pic>
      <p:sp>
        <p:nvSpPr>
          <p:cNvPr id="198" name="AI의 컨셉에 대해 이해"/>
          <p:cNvSpPr txBox="1"/>
          <p:nvPr/>
        </p:nvSpPr>
        <p:spPr>
          <a:xfrm>
            <a:off x="3683000" y="5530850"/>
            <a:ext cx="1939925" cy="33020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500" b="1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>
              <a:defRPr/>
            </a:pPr>
            <a:r>
              <a:rPr lang="ko-KR" altLang="en-US"/>
              <a:t>AI의 컨셉에 대해 이해</a:t>
            </a:r>
            <a:endParaRPr lang="ko-KR" altLang="en-US"/>
          </a:p>
        </p:txBody>
      </p:sp>
      <p:sp>
        <p:nvSpPr>
          <p:cNvPr id="199" name="AI의 활용과 한계에 대해서 이해"/>
          <p:cNvSpPr txBox="1"/>
          <p:nvPr/>
        </p:nvSpPr>
        <p:spPr>
          <a:xfrm>
            <a:off x="4692650" y="6111874"/>
            <a:ext cx="2740024" cy="33020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500" b="1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>
              <a:defRPr/>
            </a:pPr>
            <a:r>
              <a:rPr lang="ko-KR" altLang="en-US"/>
              <a:t>AI의 활용과 한계에 대해서 이해</a:t>
            </a:r>
            <a:endParaRPr lang="ko-KR" altLang="en-US"/>
          </a:p>
        </p:txBody>
      </p:sp>
      <p:sp>
        <p:nvSpPr>
          <p:cNvPr id="200" name="AI의 이해를 표현하기 위해 코딩을 활용"/>
          <p:cNvSpPr txBox="1"/>
          <p:nvPr/>
        </p:nvSpPr>
        <p:spPr>
          <a:xfrm>
            <a:off x="6302374" y="6588125"/>
            <a:ext cx="3349626" cy="333748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500" b="1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>
              <a:defRPr/>
            </a:pPr>
            <a:r>
              <a:rPr lang="ko-KR" altLang="en-US"/>
              <a:t>AI의 이해를 표현하기 위해 코딩을 활용</a:t>
            </a:r>
            <a:endParaRPr lang="ko-KR" altLang="en-US"/>
          </a:p>
        </p:txBody>
      </p:sp>
      <p:sp>
        <p:nvSpPr>
          <p:cNvPr id="202" name="AI 평가"/>
          <p:cNvSpPr txBox="1"/>
          <p:nvPr/>
        </p:nvSpPr>
        <p:spPr>
          <a:xfrm>
            <a:off x="5102225" y="7083425"/>
            <a:ext cx="720725" cy="334413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500" b="1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>
              <a:defRPr/>
            </a:pPr>
            <a:r>
              <a:rPr lang="ko-KR" altLang="en-US"/>
              <a:t>AI 평가</a:t>
            </a:r>
            <a:endParaRPr lang="ko-KR" altLang="en-US"/>
          </a:p>
        </p:txBody>
      </p:sp>
      <p:sp>
        <p:nvSpPr>
          <p:cNvPr id="203" name="프로젝트 구현"/>
          <p:cNvSpPr txBox="1"/>
          <p:nvPr/>
        </p:nvSpPr>
        <p:spPr>
          <a:xfrm>
            <a:off x="6597650" y="7578725"/>
            <a:ext cx="1273175" cy="338646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500" b="1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>
              <a:defRPr/>
            </a:pPr>
            <a:r>
              <a:rPr lang="ko-KR" altLang="en-US"/>
              <a:t>프로젝트 구현</a:t>
            </a:r>
            <a:endParaRPr lang="ko-KR" altLang="en-US"/>
          </a:p>
        </p:txBody>
      </p:sp>
      <p:pic>
        <p:nvPicPr>
          <p:cNvPr id="210" name="이미지" descr="이미지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92681" y="8541960"/>
            <a:ext cx="4957526" cy="2289621"/>
          </a:xfrm>
          <a:prstGeom prst="rect">
            <a:avLst/>
          </a:prstGeom>
          <a:ln w="12700">
            <a:miter/>
          </a:ln>
        </p:spPr>
      </p:pic>
      <p:sp>
        <p:nvSpPr>
          <p:cNvPr id="211" name="AI는 로봇과 무엇이 다른가?"/>
          <p:cNvSpPr txBox="1"/>
          <p:nvPr/>
        </p:nvSpPr>
        <p:spPr>
          <a:xfrm>
            <a:off x="2787650" y="8750299"/>
            <a:ext cx="2482850" cy="33020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500" b="1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>
              <a:defRPr/>
            </a:pPr>
            <a:r>
              <a:rPr lang="ko-KR" altLang="en-US"/>
              <a:t>AI는 로봇과 무엇이 다른가? </a:t>
            </a:r>
            <a:endParaRPr lang="ko-KR" altLang="en-US"/>
          </a:p>
        </p:txBody>
      </p:sp>
      <p:pic>
        <p:nvPicPr>
          <p:cNvPr id="212" name="이미지" descr="이미지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604419" y="8541960"/>
            <a:ext cx="4972610" cy="2289621"/>
          </a:xfrm>
          <a:prstGeom prst="rect">
            <a:avLst/>
          </a:prstGeom>
          <a:ln w="12700">
            <a:miter/>
          </a:ln>
        </p:spPr>
      </p:pic>
      <p:sp>
        <p:nvSpPr>
          <p:cNvPr id="213" name="물체 인식이란 무엇인가?"/>
          <p:cNvSpPr txBox="1"/>
          <p:nvPr/>
        </p:nvSpPr>
        <p:spPr>
          <a:xfrm>
            <a:off x="8388350" y="8597900"/>
            <a:ext cx="2178050" cy="337761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500" b="1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>
              <a:defRPr/>
            </a:pPr>
            <a:r>
              <a:rPr lang="ko-KR" altLang="en-US"/>
              <a:t>물체 인식이란 무엇인가?</a:t>
            </a:r>
            <a:endParaRPr lang="ko-KR" altLang="en-US"/>
          </a:p>
        </p:txBody>
      </p:sp>
      <p:pic>
        <p:nvPicPr>
          <p:cNvPr id="214" name="이미지" descr="이미지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1351" y="10856869"/>
            <a:ext cx="4384001" cy="2289621"/>
          </a:xfrm>
          <a:prstGeom prst="rect">
            <a:avLst/>
          </a:prstGeom>
          <a:ln w="12700">
            <a:miter/>
          </a:ln>
        </p:spPr>
      </p:pic>
      <p:sp>
        <p:nvSpPr>
          <p:cNvPr id="215" name="AI가 다룰수 있고, 없는것은 무엇인가?"/>
          <p:cNvSpPr txBox="1"/>
          <p:nvPr/>
        </p:nvSpPr>
        <p:spPr>
          <a:xfrm>
            <a:off x="1854200" y="11483975"/>
            <a:ext cx="3273425" cy="33386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500" b="1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>
              <a:defRPr/>
            </a:pPr>
            <a:r>
              <a:rPr lang="ko-KR" altLang="en-US"/>
              <a:t>AI가 다룰수 있고, 없는것은 무엇인가?</a:t>
            </a:r>
            <a:endParaRPr lang="ko-KR" altLang="en-US"/>
          </a:p>
        </p:txBody>
      </p:sp>
      <p:pic>
        <p:nvPicPr>
          <p:cNvPr id="216" name="이미지" descr="이미지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066219" y="10856869"/>
            <a:ext cx="4214118" cy="2289621"/>
          </a:xfrm>
          <a:prstGeom prst="rect">
            <a:avLst/>
          </a:prstGeom>
          <a:ln w="12700">
            <a:miter/>
          </a:ln>
        </p:spPr>
      </p:pic>
      <p:sp>
        <p:nvSpPr>
          <p:cNvPr id="217" name="안면인식의 실제 활용 예제를 확인"/>
          <p:cNvSpPr txBox="1"/>
          <p:nvPr/>
        </p:nvSpPr>
        <p:spPr>
          <a:xfrm>
            <a:off x="5349875" y="11255375"/>
            <a:ext cx="2911475" cy="337448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500" b="1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>
              <a:defRPr/>
            </a:pPr>
            <a:r>
              <a:rPr lang="ko-KR" altLang="en-US"/>
              <a:t>안면인식의 실제 활용 예제를 확인</a:t>
            </a:r>
            <a:endParaRPr lang="ko-KR" altLang="en-US"/>
          </a:p>
        </p:txBody>
      </p:sp>
      <p:sp>
        <p:nvSpPr>
          <p:cNvPr id="218" name="cozmo에 탑재된 안면인식 기능 활용하여 코딩"/>
          <p:cNvSpPr txBox="1"/>
          <p:nvPr/>
        </p:nvSpPr>
        <p:spPr>
          <a:xfrm>
            <a:off x="5197475" y="12512674"/>
            <a:ext cx="3940175" cy="33020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500" b="1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>
              <a:defRPr/>
            </a:pPr>
            <a:r>
              <a:rPr lang="ko-KR" altLang="en-US"/>
              <a:t>cozmo에 탑재된 표정인식 기능 활용하여 코딩</a:t>
            </a:r>
            <a:endParaRPr lang="ko-KR" altLang="en-US"/>
          </a:p>
        </p:txBody>
      </p:sp>
      <p:pic>
        <p:nvPicPr>
          <p:cNvPr id="219" name="이미지" descr="이미지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4905975" y="8383943"/>
            <a:ext cx="8946041" cy="4649257"/>
          </a:xfrm>
          <a:prstGeom prst="rect">
            <a:avLst/>
          </a:prstGeom>
          <a:ln w="12700">
            <a:miter/>
          </a:ln>
        </p:spPr>
      </p:pic>
      <p:sp>
        <p:nvSpPr>
          <p:cNvPr id="220" name="AI란 무엇이며, AI가 실현시킬 수 있는 큰 컨셉들과 기능들에 대해 이해 (얼굴인식, 목소리 인식 등).…"/>
          <p:cNvSpPr txBox="1"/>
          <p:nvPr/>
        </p:nvSpPr>
        <p:spPr>
          <a:xfrm>
            <a:off x="9604378" y="11712575"/>
            <a:ext cx="11153772" cy="101600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254000" indent="-254000" algn="l">
              <a:buSzPct val="123000"/>
              <a:buChar char="•"/>
              <a:defRPr sz="2000" b="1">
                <a:solidFill>
                  <a:schemeClr val="accent1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ko-KR" altLang="en-US"/>
              <a:t>AI란 무엇이며, AI가 실현시킬 수 있는 큰 컨셉들과 기능들에 대해 이해 (얼굴인식, 목소리 인식 등).</a:t>
            </a:r>
            <a:endParaRPr lang="ko-KR" altLang="en-US"/>
          </a:p>
          <a:p>
            <a:pPr marL="254000" indent="-254000" algn="l">
              <a:buSzPct val="123000"/>
              <a:buChar char="•"/>
              <a:defRPr sz="2000" b="1">
                <a:solidFill>
                  <a:schemeClr val="accent1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ko-KR" altLang="en-US"/>
              <a:t>cozmo라는 툴을 통해 프로젝트 구현해보기.</a:t>
            </a:r>
            <a:endParaRPr lang="ko-KR" altLang="en-US"/>
          </a:p>
          <a:p>
            <a:pPr marL="254000" indent="-254000" algn="l">
              <a:buSzPct val="123000"/>
              <a:buChar char="•"/>
              <a:defRPr sz="2000" b="1">
                <a:solidFill>
                  <a:schemeClr val="accent1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ko-KR" altLang="en-US"/>
              <a:t>중등, 초등 모두 비슷한 형식으로 진행.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2" name="표"/>
          <p:cNvGraphicFramePr/>
          <p:nvPr/>
        </p:nvGraphicFramePr>
        <p:xfrm>
          <a:off x="14492647" y="774656"/>
          <a:ext cx="8862651" cy="857883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031049"/>
                <a:gridCol w="4459433"/>
                <a:gridCol w="1534011"/>
                <a:gridCol w="838158"/>
              </a:tblGrid>
              <a:tr h="587161">
                <a:tc>
                  <a:txBody>
                    <a:bodyPr vert="horz" lIns="84666" tIns="84666" rIns="84666" bIns="84666" anchor="t" anchorCtr="0"/>
                    <a:p>
                      <a:pPr algn="l" defTabSz="457200">
                        <a:lnSpc>
                          <a:spcPts val="3700"/>
                        </a:lnSpc>
                        <a:defRPr/>
                      </a:pPr>
                      <a:r>
                        <a:rPr sz="1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Name</a:t>
                      </a:r>
                      <a:endParaRPr sz="1000"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</a:txBody>
                  <a:tcPr marL="84666" marR="84666" marT="84666" marB="84666" horzOverflow="overflow"/>
                </a:tc>
                <a:tc>
                  <a:txBody>
                    <a:bodyPr vert="horz" lIns="84666" tIns="84666" rIns="84666" bIns="84666" anchor="t" anchorCtr="0"/>
                    <a:p>
                      <a:pPr algn="l" defTabSz="457200">
                        <a:lnSpc>
                          <a:spcPts val="3100"/>
                        </a:lnSpc>
                        <a:defRPr/>
                      </a:pPr>
                      <a:r>
                        <a:rPr sz="1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Description</a:t>
                      </a:r>
                      <a:endParaRPr sz="1000"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</a:txBody>
                  <a:tcPr marL="84666" marR="84666" marT="84666" marB="84666" horzOverflow="overflow"/>
                </a:tc>
                <a:tc>
                  <a:txBody>
                    <a:bodyPr vert="horz" lIns="84666" tIns="84666" rIns="84666" bIns="84666" anchor="t" anchorCtr="0"/>
                    <a:p>
                      <a:pPr algn="l" defTabSz="457200">
                        <a:lnSpc>
                          <a:spcPts val="3700"/>
                        </a:lnSpc>
                        <a:defRPr/>
                      </a:pPr>
                      <a:r>
                        <a:rPr sz="1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Standards</a:t>
                      </a:r>
                      <a:endParaRPr sz="1000"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</a:txBody>
                  <a:tcPr marL="84666" marR="84666" marT="84666" marB="84666" horzOverflow="overflow"/>
                </a:tc>
                <a:tc>
                  <a:txBody>
                    <a:bodyPr vert="horz" lIns="84666" tIns="84666" rIns="84666" bIns="84666" anchor="t" anchorCtr="0"/>
                    <a:p>
                      <a:pPr algn="l" defTabSz="457200">
                        <a:lnSpc>
                          <a:spcPts val="3700"/>
                        </a:lnSpc>
                        <a:defRPr/>
                      </a:pPr>
                      <a:r>
                        <a:rPr sz="1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Time</a:t>
                      </a:r>
                      <a:endParaRPr sz="1000"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</a:txBody>
                  <a:tcPr marL="84666" marR="84666" marT="84666" marB="84666" horzOverflow="overflow"/>
                </a:tc>
              </a:tr>
              <a:tr h="587161">
                <a:tc>
                  <a:txBody>
                    <a:bodyPr vert="horz" lIns="84666" tIns="84666" rIns="84666" bIns="84666" anchor="t" anchorCtr="0"/>
                    <a:p>
                      <a:pPr algn="l" defTabSz="457200">
                        <a:lnSpc>
                          <a:spcPts val="3700"/>
                        </a:lnSpc>
                        <a:defRPr/>
                      </a:pPr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AI Bingo</a:t>
                      </a:r>
                      <a:endParaRPr sz="1500"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</a:txBody>
                  <a:tcPr marL="84666" marR="84666" marT="84666" marB="84666" horzOverflow="overflow"/>
                </a:tc>
                <a:tc>
                  <a:txBody>
                    <a:bodyPr vert="horz" lIns="84666" tIns="84666" rIns="84666" bIns="84666" anchor="t" anchorCtr="0"/>
                    <a:p>
                      <a:pPr algn="l" defTabSz="457200">
                        <a:lnSpc>
                          <a:spcPts val="3100"/>
                        </a:lnSpc>
                        <a:defRPr sz="1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 lang="ko-KR" altLang="en-US"/>
                    </a:p>
                  </a:txBody>
                  <a:tcPr marL="84666" marR="84666" marT="84666" marB="84666" horzOverflow="overflow"/>
                </a:tc>
                <a:tc>
                  <a:txBody>
                    <a:bodyPr vert="horz" lIns="84666" tIns="84666" rIns="84666" bIns="84666" anchor="t" anchorCtr="0"/>
                    <a:p>
                      <a:pPr algn="l" defTabSz="457200">
                        <a:defRPr/>
                      </a:pPr>
                      <a:r>
                        <a:rPr sz="1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1.c, 1.d</a:t>
                      </a:r>
                      <a:endParaRPr sz="1000"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</a:txBody>
                  <a:tcPr marL="84666" marR="84666" marT="84666" marB="84666" horzOverflow="overflow"/>
                </a:tc>
                <a:tc>
                  <a:txBody>
                    <a:bodyPr vert="horz" lIns="84666" tIns="84666" rIns="84666" bIns="84666" anchor="t" anchorCtr="0"/>
                    <a:p>
                      <a:pPr algn="l" defTabSz="457200">
                        <a:lnSpc>
                          <a:spcPts val="3700"/>
                        </a:lnSpc>
                        <a:defRPr/>
                      </a:pPr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30 min</a:t>
                      </a:r>
                      <a:endParaRPr sz="1500"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</a:txBody>
                  <a:tcPr marL="84666" marR="84666" marT="84666" marB="84666" horzOverflow="overflow"/>
                </a:tc>
              </a:tr>
              <a:tr h="587161">
                <a:tc>
                  <a:txBody>
                    <a:bodyPr vert="horz" lIns="84666" tIns="84666" rIns="84666" bIns="84666" anchor="t" anchorCtr="0"/>
                    <a:p>
                      <a:pPr algn="l" defTabSz="457200">
                        <a:lnSpc>
                          <a:spcPts val="3700"/>
                        </a:lnSpc>
                        <a:defRPr/>
                      </a:pPr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Algorithms as Opinions</a:t>
                      </a:r>
                      <a:endParaRPr sz="1500"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</a:txBody>
                  <a:tcPr marL="84666" marR="84666" marT="84666" marB="84666" horzOverflow="overflow"/>
                </a:tc>
                <a:tc>
                  <a:txBody>
                    <a:bodyPr vert="horz" lIns="84666" tIns="84666" rIns="84666" bIns="84666" anchor="t" anchorCtr="0"/>
                    <a:p>
                      <a:pPr algn="l" defTabSz="457200">
                        <a:lnSpc>
                          <a:spcPts val="3100"/>
                        </a:lnSpc>
                        <a:defRPr sz="1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 lang="ko-KR" altLang="en-US"/>
                    </a:p>
                  </a:txBody>
                  <a:tcPr marL="84666" marR="84666" marT="84666" marB="84666" horzOverflow="overflow"/>
                </a:tc>
                <a:tc>
                  <a:txBody>
                    <a:bodyPr vert="horz" lIns="84666" tIns="84666" rIns="84666" bIns="84666" anchor="t" anchorCtr="0"/>
                    <a:p>
                      <a:pPr algn="l" defTabSz="457200">
                        <a:defRPr sz="1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rPr lang="ko-KR" altLang="en-US"/>
                        <a:t>1.b</a:t>
                      </a:r>
                      <a:endParaRPr lang="ko-KR" altLang="en-US"/>
                    </a:p>
                    <a:p>
                      <a:pPr algn="l" defTabSz="457200">
                        <a:defRPr sz="1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rPr lang="ko-KR" altLang="en-US"/>
                        <a:t>2.a, 2.c</a:t>
                      </a:r>
                      <a:endParaRPr lang="ko-KR" altLang="en-US"/>
                    </a:p>
                  </a:txBody>
                  <a:tcPr marL="84666" marR="84666" marT="84666" marB="84666" horzOverflow="overflow"/>
                </a:tc>
                <a:tc>
                  <a:txBody>
                    <a:bodyPr vert="horz" lIns="84666" tIns="84666" rIns="84666" bIns="84666" anchor="t" anchorCtr="0"/>
                    <a:p>
                      <a:pPr algn="l" defTabSz="457200">
                        <a:lnSpc>
                          <a:spcPts val="3700"/>
                        </a:lnSpc>
                        <a:defRPr/>
                      </a:pPr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45 min</a:t>
                      </a:r>
                      <a:endParaRPr sz="1500"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</a:txBody>
                  <a:tcPr marL="84666" marR="84666" marT="84666" marB="84666" horzOverflow="overflow"/>
                </a:tc>
              </a:tr>
              <a:tr h="639232">
                <a:tc>
                  <a:txBody>
                    <a:bodyPr vert="horz" lIns="84666" tIns="84666" rIns="84666" bIns="84666" anchor="t" anchorCtr="0"/>
                    <a:p>
                      <a:pPr algn="l" defTabSz="457200">
                        <a:lnSpc>
                          <a:spcPts val="3700"/>
                        </a:lnSpc>
                        <a:defRPr/>
                      </a:pPr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Ethical Matrix</a:t>
                      </a:r>
                      <a:endParaRPr sz="1500"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</a:txBody>
                  <a:tcPr marL="84666" marR="84666" marT="84666" marB="84666" horzOverflow="overflow"/>
                </a:tc>
                <a:tc>
                  <a:txBody>
                    <a:bodyPr vert="horz" lIns="84666" tIns="84666" rIns="84666" bIns="84666" anchor="t" anchorCtr="0"/>
                    <a:p>
                      <a:pPr algn="l" defTabSz="457200">
                        <a:lnSpc>
                          <a:spcPts val="3100"/>
                        </a:lnSpc>
                        <a:defRPr sz="1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 lang="ko-KR" altLang="en-US"/>
                    </a:p>
                  </a:txBody>
                  <a:tcPr marL="84666" marR="84666" marT="84666" marB="84666" horzOverflow="overflow"/>
                </a:tc>
                <a:tc>
                  <a:txBody>
                    <a:bodyPr vert="horz" lIns="84666" tIns="84666" rIns="84666" bIns="84666" anchor="t" anchorCtr="0"/>
                    <a:p>
                      <a:pPr algn="l" defTabSz="457200">
                        <a:defRPr sz="1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rPr lang="ko-KR" altLang="en-US"/>
                        <a:t>2.b</a:t>
                      </a:r>
                      <a:endParaRPr lang="ko-KR" altLang="en-US"/>
                    </a:p>
                    <a:p>
                      <a:pPr algn="l" defTabSz="457200">
                        <a:defRPr sz="1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rPr lang="ko-KR" altLang="en-US"/>
                        <a:t>3.a, 3.b, 3.c, 3.d</a:t>
                      </a:r>
                      <a:endParaRPr lang="ko-KR" altLang="en-US"/>
                    </a:p>
                    <a:p>
                      <a:pPr algn="l" defTabSz="457200">
                        <a:defRPr sz="1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rPr lang="ko-KR" altLang="en-US"/>
                        <a:t>4.a</a:t>
                      </a:r>
                      <a:endParaRPr lang="ko-KR" altLang="en-US"/>
                    </a:p>
                  </a:txBody>
                  <a:tcPr marL="84666" marR="84666" marT="84666" marB="84666" horzOverflow="overflow"/>
                </a:tc>
                <a:tc>
                  <a:txBody>
                    <a:bodyPr vert="horz" lIns="84666" tIns="84666" rIns="84666" bIns="84666" anchor="t" anchorCtr="0"/>
                    <a:p>
                      <a:pPr algn="l" defTabSz="457200">
                        <a:lnSpc>
                          <a:spcPts val="3700"/>
                        </a:lnSpc>
                        <a:defRPr/>
                      </a:pPr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45 min</a:t>
                      </a:r>
                      <a:endParaRPr sz="1500"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</a:txBody>
                  <a:tcPr marL="84666" marR="84666" marT="84666" marB="84666" horzOverflow="overflow"/>
                </a:tc>
              </a:tr>
              <a:tr h="1057061">
                <a:tc>
                  <a:txBody>
                    <a:bodyPr vert="horz" lIns="84666" tIns="84666" rIns="84666" bIns="84666" anchor="t" anchorCtr="0"/>
                    <a:p>
                      <a:pPr algn="l" defTabSz="457200">
                        <a:lnSpc>
                          <a:spcPts val="3700"/>
                        </a:lnSpc>
                        <a:defRPr/>
                      </a:pPr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Intro To Supervised Machine Learning &amp; Algorithmic Bias*</a:t>
                      </a:r>
                      <a:endParaRPr sz="1500"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</a:txBody>
                  <a:tcPr marL="84666" marR="84666" marT="84666" marB="84666" horzOverflow="overflow"/>
                </a:tc>
                <a:tc>
                  <a:txBody>
                    <a:bodyPr vert="horz" lIns="84666" tIns="84666" rIns="84666" bIns="84666" anchor="t" anchorCtr="0"/>
                    <a:p>
                      <a:pPr algn="l" defTabSz="457200">
                        <a:lnSpc>
                          <a:spcPts val="3100"/>
                        </a:lnSpc>
                        <a:defRPr sz="1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 lang="ko-KR" altLang="en-US"/>
                    </a:p>
                  </a:txBody>
                  <a:tcPr marL="84666" marR="84666" marT="84666" marB="84666" horzOverflow="overflow"/>
                </a:tc>
                <a:tc>
                  <a:txBody>
                    <a:bodyPr vert="horz" lIns="84666" tIns="84666" rIns="84666" bIns="84666" anchor="t" anchorCtr="0"/>
                    <a:p>
                      <a:pPr algn="l" defTabSz="457200">
                        <a:defRPr sz="1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rPr lang="ko-KR" altLang="en-US"/>
                        <a:t>1.c</a:t>
                      </a:r>
                      <a:endParaRPr lang="ko-KR" altLang="en-US"/>
                    </a:p>
                    <a:p>
                      <a:pPr algn="l" defTabSz="457200">
                        <a:defRPr sz="1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rPr lang="ko-KR" altLang="en-US"/>
                        <a:t>2.c</a:t>
                      </a:r>
                      <a:endParaRPr lang="ko-KR" altLang="en-US"/>
                    </a:p>
                  </a:txBody>
                  <a:tcPr marL="84666" marR="84666" marT="84666" marB="84666" horzOverflow="overflow"/>
                </a:tc>
                <a:tc>
                  <a:txBody>
                    <a:bodyPr vert="horz" lIns="84666" tIns="84666" rIns="84666" bIns="84666" anchor="t" anchorCtr="0"/>
                    <a:p>
                      <a:pPr algn="l" defTabSz="457200">
                        <a:lnSpc>
                          <a:spcPts val="3700"/>
                        </a:lnSpc>
                        <a:defRPr/>
                      </a:pPr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~ 3 hrs</a:t>
                      </a:r>
                      <a:endParaRPr sz="1500"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</a:txBody>
                  <a:tcPr marL="84666" marR="84666" marT="84666" marB="84666" horzOverflow="overflow"/>
                </a:tc>
              </a:tr>
              <a:tr h="587161">
                <a:tc>
                  <a:txBody>
                    <a:bodyPr vert="horz" lIns="84666" tIns="84666" rIns="84666" bIns="84666" anchor="t" anchorCtr="0"/>
                    <a:p>
                      <a:pPr algn="l" defTabSz="457200">
                        <a:lnSpc>
                          <a:spcPts val="3700"/>
                        </a:lnSpc>
                        <a:defRPr/>
                      </a:pPr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Speculative Fiction**</a:t>
                      </a:r>
                      <a:endParaRPr sz="1500"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</a:txBody>
                  <a:tcPr marL="84666" marR="84666" marT="84666" marB="84666" horzOverflow="overflow"/>
                </a:tc>
                <a:tc>
                  <a:txBody>
                    <a:bodyPr vert="horz" lIns="84666" tIns="84666" rIns="84666" bIns="84666" anchor="t" anchorCtr="0"/>
                    <a:p>
                      <a:pPr algn="l" defTabSz="457200">
                        <a:lnSpc>
                          <a:spcPts val="3100"/>
                        </a:lnSpc>
                        <a:defRPr sz="1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 lang="ko-KR" altLang="en-US"/>
                    </a:p>
                  </a:txBody>
                  <a:tcPr marL="84666" marR="84666" marT="84666" marB="84666" horzOverflow="overflow"/>
                </a:tc>
                <a:tc>
                  <a:txBody>
                    <a:bodyPr vert="horz" lIns="84666" tIns="84666" rIns="84666" bIns="84666" anchor="t" anchorCtr="0"/>
                    <a:p>
                      <a:pPr algn="l" defTabSz="457200">
                        <a:defRPr sz="1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rPr lang="ko-KR" altLang="en-US"/>
                        <a:t>3.a, 3.b, 3.c</a:t>
                      </a:r>
                      <a:endParaRPr lang="ko-KR" altLang="en-US"/>
                    </a:p>
                    <a:p>
                      <a:pPr algn="l" defTabSz="457200">
                        <a:defRPr sz="1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rPr lang="ko-KR" altLang="en-US"/>
                        <a:t>5.a</a:t>
                      </a:r>
                      <a:endParaRPr lang="ko-KR" altLang="en-US"/>
                    </a:p>
                  </a:txBody>
                  <a:tcPr marL="84666" marR="84666" marT="84666" marB="84666" horzOverflow="overflow"/>
                </a:tc>
                <a:tc>
                  <a:txBody>
                    <a:bodyPr vert="horz" lIns="84666" tIns="84666" rIns="84666" bIns="84666" anchor="t" anchorCtr="0"/>
                    <a:p>
                      <a:pPr algn="l" defTabSz="457200">
                        <a:lnSpc>
                          <a:spcPts val="3700"/>
                        </a:lnSpc>
                        <a:defRPr/>
                      </a:pPr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~3 hrs</a:t>
                      </a:r>
                      <a:endParaRPr sz="1500"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</a:txBody>
                  <a:tcPr marL="84666" marR="84666" marT="84666" marB="84666" horzOverflow="overflow"/>
                </a:tc>
              </a:tr>
              <a:tr h="587161">
                <a:tc>
                  <a:txBody>
                    <a:bodyPr vert="horz" lIns="84666" tIns="84666" rIns="84666" bIns="84666" anchor="t" anchorCtr="0"/>
                    <a:p>
                      <a:pPr algn="l" defTabSz="457200">
                        <a:lnSpc>
                          <a:spcPts val="3700"/>
                        </a:lnSpc>
                        <a:defRPr/>
                      </a:pPr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YouTube Scavenger Hunt</a:t>
                      </a:r>
                      <a:endParaRPr sz="1500"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</a:txBody>
                  <a:tcPr marL="84666" marR="84666" marT="84666" marB="84666" horzOverflow="overflow"/>
                </a:tc>
                <a:tc>
                  <a:txBody>
                    <a:bodyPr vert="horz" lIns="84666" tIns="84666" rIns="84666" bIns="84666" anchor="t" anchorCtr="0"/>
                    <a:p>
                      <a:pPr algn="l" defTabSz="457200">
                        <a:lnSpc>
                          <a:spcPts val="3100"/>
                        </a:lnSpc>
                        <a:defRPr sz="1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 lang="ko-KR" altLang="en-US"/>
                    </a:p>
                  </a:txBody>
                  <a:tcPr marL="84666" marR="84666" marT="84666" marB="84666" horzOverflow="overflow"/>
                </a:tc>
                <a:tc>
                  <a:txBody>
                    <a:bodyPr vert="horz" lIns="84666" tIns="84666" rIns="84666" bIns="84666" anchor="t" anchorCtr="0"/>
                    <a:p>
                      <a:pPr algn="l" defTabSz="457200">
                        <a:defRPr sz="1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rPr lang="ko-KR" altLang="en-US"/>
                        <a:t>1.d</a:t>
                      </a:r>
                      <a:endParaRPr lang="ko-KR" altLang="en-US"/>
                    </a:p>
                    <a:p>
                      <a:pPr algn="l" defTabSz="457200">
                        <a:defRPr sz="1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rPr lang="ko-KR" altLang="en-US"/>
                        <a:t>2.b</a:t>
                      </a:r>
                      <a:endParaRPr lang="ko-KR" altLang="en-US"/>
                    </a:p>
                  </a:txBody>
                  <a:tcPr marL="84666" marR="84666" marT="84666" marB="84666" horzOverflow="overflow"/>
                </a:tc>
                <a:tc>
                  <a:txBody>
                    <a:bodyPr vert="horz" lIns="84666" tIns="84666" rIns="84666" bIns="84666" anchor="t" anchorCtr="0"/>
                    <a:p>
                      <a:pPr algn="l" defTabSz="457200">
                        <a:lnSpc>
                          <a:spcPts val="3700"/>
                        </a:lnSpc>
                        <a:defRPr/>
                      </a:pPr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30 min</a:t>
                      </a:r>
                      <a:endParaRPr sz="1500"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</a:txBody>
                  <a:tcPr marL="84666" marR="84666" marT="84666" marB="84666" horzOverflow="overflow"/>
                </a:tc>
              </a:tr>
              <a:tr h="639232">
                <a:tc>
                  <a:txBody>
                    <a:bodyPr vert="horz" lIns="84666" tIns="84666" rIns="84666" bIns="84666" anchor="t" anchorCtr="0"/>
                    <a:p>
                      <a:pPr algn="l" defTabSz="457200">
                        <a:lnSpc>
                          <a:spcPts val="3700"/>
                        </a:lnSpc>
                        <a:defRPr/>
                      </a:pPr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YouTube Redesign</a:t>
                      </a:r>
                      <a:endParaRPr sz="1500"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</a:txBody>
                  <a:tcPr marL="84666" marR="84666" marT="84666" marB="84666" horzOverflow="overflow"/>
                </a:tc>
                <a:tc>
                  <a:txBody>
                    <a:bodyPr vert="horz" lIns="84666" tIns="84666" rIns="84666" bIns="84666" anchor="t" anchorCtr="0"/>
                    <a:p>
                      <a:pPr algn="l" defTabSz="457200">
                        <a:lnSpc>
                          <a:spcPts val="3100"/>
                        </a:lnSpc>
                        <a:defRPr sz="1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 lang="ko-KR" altLang="en-US"/>
                    </a:p>
                  </a:txBody>
                  <a:tcPr marL="84666" marR="84666" marT="84666" marB="84666" horzOverflow="overflow"/>
                </a:tc>
                <a:tc>
                  <a:txBody>
                    <a:bodyPr vert="horz" lIns="84666" tIns="84666" rIns="84666" bIns="84666" anchor="t" anchorCtr="0"/>
                    <a:p>
                      <a:pPr algn="l" defTabSz="457200">
                        <a:defRPr sz="1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rPr lang="ko-KR" altLang="en-US"/>
                        <a:t>2.b</a:t>
                      </a:r>
                      <a:endParaRPr lang="ko-KR" altLang="en-US"/>
                    </a:p>
                    <a:p>
                      <a:pPr algn="l" defTabSz="457200">
                        <a:defRPr sz="1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rPr lang="ko-KR" altLang="en-US"/>
                        <a:t>3.a, 3.b, 3.c, 3.d</a:t>
                      </a:r>
                      <a:endParaRPr lang="ko-KR" altLang="en-US"/>
                    </a:p>
                    <a:p>
                      <a:pPr algn="l" defTabSz="457200">
                        <a:defRPr sz="1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rPr lang="ko-KR" altLang="en-US"/>
                        <a:t>4.a, 4.b, 4.c</a:t>
                      </a:r>
                      <a:endParaRPr lang="ko-KR" altLang="en-US"/>
                    </a:p>
                  </a:txBody>
                  <a:tcPr marL="84666" marR="84666" marT="84666" marB="84666" horzOverflow="overflow"/>
                </a:tc>
                <a:tc>
                  <a:txBody>
                    <a:bodyPr vert="horz" lIns="84666" tIns="84666" rIns="84666" bIns="84666" anchor="t" anchorCtr="0"/>
                    <a:p>
                      <a:pPr algn="l" defTabSz="457200">
                        <a:lnSpc>
                          <a:spcPts val="3700"/>
                        </a:lnSpc>
                        <a:defRPr/>
                      </a:pPr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~4 hrs</a:t>
                      </a:r>
                      <a:endParaRPr sz="1500"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</a:txBody>
                  <a:tcPr marL="84666" marR="84666" marT="84666" marB="84666" horzOverflow="overflow"/>
                </a:tc>
              </a:tr>
              <a:tr h="819094">
                <a:tc>
                  <a:txBody>
                    <a:bodyPr vert="horz" lIns="84666" tIns="84666" rIns="84666" bIns="84666" anchor="t" anchorCtr="0"/>
                    <a:p>
                      <a:pPr algn="l" defTabSz="457200">
                        <a:lnSpc>
                          <a:spcPts val="3700"/>
                        </a:lnSpc>
                        <a:defRPr/>
                      </a:pPr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YouTube Socratic Seminar</a:t>
                      </a:r>
                      <a:endParaRPr sz="1500"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</a:txBody>
                  <a:tcPr marL="84666" marR="84666" marT="84666" marB="84666" horzOverflow="overflow"/>
                </a:tc>
                <a:tc>
                  <a:txBody>
                    <a:bodyPr vert="horz" lIns="84666" tIns="84666" rIns="84666" bIns="84666" anchor="t" anchorCtr="0"/>
                    <a:p>
                      <a:pPr algn="l" defTabSz="457200">
                        <a:lnSpc>
                          <a:spcPts val="3100"/>
                        </a:lnSpc>
                        <a:defRPr sz="1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 lang="ko-KR" altLang="en-US"/>
                    </a:p>
                  </a:txBody>
                  <a:tcPr marL="84666" marR="84666" marT="84666" marB="84666" horzOverflow="overflow"/>
                </a:tc>
                <a:tc>
                  <a:txBody>
                    <a:bodyPr vert="horz" lIns="84666" tIns="84666" rIns="84666" bIns="84666" anchor="t" anchorCtr="0"/>
                    <a:p>
                      <a:pPr algn="l" defTabSz="457200">
                        <a:defRPr sz="1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rPr lang="ko-KR" altLang="en-US"/>
                        <a:t>2.b</a:t>
                      </a:r>
                      <a:endParaRPr lang="ko-KR" altLang="en-US"/>
                    </a:p>
                    <a:p>
                      <a:pPr algn="l" defTabSz="457200">
                        <a:defRPr sz="1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rPr lang="ko-KR" altLang="en-US"/>
                        <a:t>3.a, 3.b, 3.c</a:t>
                      </a:r>
                      <a:endParaRPr lang="ko-KR" altLang="en-US"/>
                    </a:p>
                    <a:p>
                      <a:pPr algn="l" defTabSz="457200">
                        <a:defRPr sz="1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rPr lang="ko-KR" altLang="en-US"/>
                        <a:t>4.c</a:t>
                      </a:r>
                      <a:br>
                        <a:rPr lang="ko-KR" altLang="en-US"/>
                      </a:br>
                      <a:r>
                        <a:rPr lang="ko-KR" altLang="en-US"/>
                        <a:t>5.a</a:t>
                      </a:r>
                      <a:endParaRPr lang="ko-KR" altLang="en-US"/>
                    </a:p>
                  </a:txBody>
                  <a:tcPr marL="84666" marR="84666" marT="84666" marB="84666" horzOverflow="overflow"/>
                </a:tc>
                <a:tc>
                  <a:txBody>
                    <a:bodyPr vert="horz" lIns="84666" tIns="84666" rIns="84666" bIns="84666" anchor="t" anchorCtr="0"/>
                    <a:p>
                      <a:pPr algn="l" defTabSz="457200">
                        <a:lnSpc>
                          <a:spcPts val="3700"/>
                        </a:lnSpc>
                        <a:defRPr/>
                      </a:pPr>
                      <a:r>
                        <a:rPr sz="15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30 min</a:t>
                      </a:r>
                      <a:endParaRPr sz="1500"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</a:txBody>
                  <a:tcPr marL="84666" marR="84666" marT="84666" marB="84666" horzOverflow="overflow"/>
                </a:tc>
              </a:tr>
            </a:tbl>
          </a:graphicData>
        </a:graphic>
      </p:graphicFrame>
      <p:sp>
        <p:nvSpPr>
          <p:cNvPr id="223" name="MIT Ethics Education"/>
          <p:cNvSpPr txBox="1"/>
          <p:nvPr/>
        </p:nvSpPr>
        <p:spPr>
          <a:xfrm>
            <a:off x="330200" y="260382"/>
            <a:ext cx="2987675" cy="461366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>
              <a:defRPr/>
            </a:pPr>
            <a:r>
              <a:rPr lang="ko-KR" altLang="en-US"/>
              <a:t>MIT Ethics Education</a:t>
            </a:r>
            <a:endParaRPr lang="ko-KR" altLang="en-US"/>
          </a:p>
        </p:txBody>
      </p:sp>
      <p:pic>
        <p:nvPicPr>
          <p:cNvPr id="224" name="이미지" descr="이미지"/>
          <p:cNvPicPr>
            <a:picLocks noChangeAspect="1"/>
          </p:cNvPicPr>
          <p:nvPr/>
        </p:nvPicPr>
        <p:blipFill rotWithShape="1">
          <a:blip r:embed="rId3"/>
          <a:srcRect r="54710"/>
          <a:stretch>
            <a:fillRect/>
          </a:stretch>
        </p:blipFill>
        <p:spPr>
          <a:xfrm>
            <a:off x="444500" y="1136650"/>
            <a:ext cx="6380065" cy="11730892"/>
          </a:xfrm>
          <a:prstGeom prst="rect">
            <a:avLst/>
          </a:prstGeom>
          <a:ln w="12700">
            <a:miter/>
          </a:ln>
        </p:spPr>
      </p:pic>
      <p:sp>
        <p:nvSpPr>
          <p:cNvPr id="225" name="직사각형"/>
          <p:cNvSpPr/>
          <p:nvPr/>
        </p:nvSpPr>
        <p:spPr>
          <a:xfrm>
            <a:off x="1409700" y="9964408"/>
            <a:ext cx="1141943" cy="299277"/>
          </a:xfrm>
          <a:prstGeom prst="rect">
            <a:avLst/>
          </a:prstGeom>
          <a:solidFill>
            <a:srgbClr val="fead00">
              <a:alpha val="30000"/>
            </a:srgb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226" name="직사각형"/>
          <p:cNvSpPr/>
          <p:nvPr/>
        </p:nvSpPr>
        <p:spPr>
          <a:xfrm>
            <a:off x="1409700" y="11141274"/>
            <a:ext cx="1141943" cy="299277"/>
          </a:xfrm>
          <a:prstGeom prst="rect">
            <a:avLst/>
          </a:prstGeom>
          <a:solidFill>
            <a:srgbClr val="fead00">
              <a:alpha val="30000"/>
            </a:srgb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228" name="직사각형"/>
          <p:cNvSpPr/>
          <p:nvPr/>
        </p:nvSpPr>
        <p:spPr>
          <a:xfrm>
            <a:off x="1409700" y="8990741"/>
            <a:ext cx="1141943" cy="299277"/>
          </a:xfrm>
          <a:prstGeom prst="rect">
            <a:avLst/>
          </a:prstGeom>
          <a:solidFill>
            <a:srgbClr val="fead00">
              <a:alpha val="30000"/>
            </a:srgb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pic>
        <p:nvPicPr>
          <p:cNvPr id="229" name="이미지" descr="이미지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44014" y="605684"/>
            <a:ext cx="6057903" cy="749302"/>
          </a:xfrm>
          <a:prstGeom prst="rect">
            <a:avLst/>
          </a:prstGeom>
          <a:ln w="12700">
            <a:miter/>
          </a:ln>
        </p:spPr>
      </p:pic>
      <p:pic>
        <p:nvPicPr>
          <p:cNvPr id="230" name="이미지" descr="이미지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116495" y="1363450"/>
            <a:ext cx="4521203" cy="419102"/>
          </a:xfrm>
          <a:prstGeom prst="rect">
            <a:avLst/>
          </a:prstGeom>
          <a:ln w="12700">
            <a:miter/>
          </a:ln>
        </p:spPr>
      </p:pic>
      <p:pic>
        <p:nvPicPr>
          <p:cNvPr id="231" name="이미지" descr="이미지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163064" y="2643875"/>
            <a:ext cx="6019803" cy="711203"/>
          </a:xfrm>
          <a:prstGeom prst="rect">
            <a:avLst/>
          </a:prstGeom>
          <a:ln w="12700">
            <a:miter/>
          </a:ln>
        </p:spPr>
      </p:pic>
      <p:pic>
        <p:nvPicPr>
          <p:cNvPr id="232" name="이미지" descr="이미지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207514" y="4319215"/>
            <a:ext cx="5930903" cy="736603"/>
          </a:xfrm>
          <a:prstGeom prst="rect">
            <a:avLst/>
          </a:prstGeom>
          <a:ln w="12700">
            <a:miter/>
          </a:ln>
        </p:spPr>
      </p:pic>
      <p:pic>
        <p:nvPicPr>
          <p:cNvPr id="235" name="이미지" descr="이미지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137664" y="5989337"/>
            <a:ext cx="6070603" cy="685803"/>
          </a:xfrm>
          <a:prstGeom prst="rect">
            <a:avLst/>
          </a:prstGeom>
          <a:ln w="12700">
            <a:miter/>
          </a:ln>
        </p:spPr>
      </p:pic>
      <p:pic>
        <p:nvPicPr>
          <p:cNvPr id="236" name="이미지" descr="이미지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105914" y="7666249"/>
            <a:ext cx="3695703" cy="482603"/>
          </a:xfrm>
          <a:prstGeom prst="rect">
            <a:avLst/>
          </a:prstGeom>
          <a:ln w="12700">
            <a:miter/>
          </a:ln>
        </p:spPr>
      </p:pic>
      <p:sp>
        <p:nvSpPr>
          <p:cNvPr id="237" name="사회적 영향"/>
          <p:cNvSpPr txBox="1"/>
          <p:nvPr/>
        </p:nvSpPr>
        <p:spPr>
          <a:xfrm>
            <a:off x="10702925" y="7874000"/>
            <a:ext cx="1082675" cy="336747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500" b="1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>
              <a:defRPr/>
            </a:pPr>
            <a:r>
              <a:rPr lang="ko-KR" altLang="en-US"/>
              <a:t>사회적 영향</a:t>
            </a:r>
            <a:endParaRPr lang="ko-KR" altLang="en-US"/>
          </a:p>
        </p:txBody>
      </p:sp>
      <p:sp>
        <p:nvSpPr>
          <p:cNvPr id="238" name="입력 처리, 출력, 지도학습, 훈련, 예측, 정확성, 안정성"/>
          <p:cNvSpPr txBox="1"/>
          <p:nvPr/>
        </p:nvSpPr>
        <p:spPr>
          <a:xfrm>
            <a:off x="7391935" y="1787525"/>
            <a:ext cx="4555589" cy="332719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1500" b="1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>
              <a:defRPr/>
            </a:pPr>
            <a:r>
              <a:rPr lang="ko-KR" altLang="en-US"/>
              <a:t>입력 처리, 출력, 지도학습, 훈련, 예측, 정확성, 안정성 </a:t>
            </a:r>
            <a:endParaRPr lang="ko-KR" altLang="en-US"/>
          </a:p>
        </p:txBody>
      </p:sp>
      <p:sp>
        <p:nvSpPr>
          <p:cNvPr id="241" name="Tool : 티쳐블 머신"/>
          <p:cNvSpPr txBox="1"/>
          <p:nvPr/>
        </p:nvSpPr>
        <p:spPr>
          <a:xfrm>
            <a:off x="18675348" y="844550"/>
            <a:ext cx="2425702" cy="406399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marL="254000" indent="-254000" algn="l">
              <a:buSzPct val="123000"/>
              <a:buChar char="•"/>
              <a:defRPr sz="2000" b="1">
                <a:solidFill>
                  <a:schemeClr val="accent1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>
              <a:defRPr/>
            </a:pPr>
            <a:r>
              <a:rPr lang="ko-KR" altLang="en-US"/>
              <a:t>Tool : 티쳐블 머신</a:t>
            </a:r>
            <a:endParaRPr lang="ko-KR" altLang="en-US"/>
          </a:p>
        </p:txBody>
      </p:sp>
      <p:sp>
        <p:nvSpPr>
          <p:cNvPr id="242" name="분류 (classification), 편향 (bias, 개념) / 티쳐블 머신"/>
          <p:cNvSpPr txBox="1"/>
          <p:nvPr/>
        </p:nvSpPr>
        <p:spPr>
          <a:xfrm>
            <a:off x="16671208" y="2368550"/>
            <a:ext cx="4089900" cy="558800"/>
          </a:xfrm>
          <a:prstGeom prst="rect">
            <a:avLst/>
          </a:prstGeom>
          <a:solidFill>
            <a:srgbClr val="ffffff"/>
          </a:solidFill>
          <a:ln w="12700">
            <a:miter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1500" b="1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>
              <a:defRPr/>
            </a:pPr>
            <a:r>
              <a:rPr lang="ko-KR" altLang="en-US"/>
              <a:t>분류 (classification), </a:t>
            </a:r>
            <a:endParaRPr lang="ko-KR" altLang="en-US"/>
          </a:p>
          <a:p>
            <a:pPr>
              <a:defRPr/>
            </a:pPr>
            <a:r>
              <a:rPr lang="ko-KR" altLang="en-US"/>
              <a:t>편향 (bias, 개념) / 티쳐블 머신</a:t>
            </a:r>
            <a:endParaRPr lang="ko-KR" altLang="en-US"/>
          </a:p>
        </p:txBody>
      </p:sp>
      <p:sp>
        <p:nvSpPr>
          <p:cNvPr id="243" name="Ai개념, 머신러닝 개념, 지도, 비지도, 강화 학습 개념"/>
          <p:cNvSpPr txBox="1"/>
          <p:nvPr/>
        </p:nvSpPr>
        <p:spPr>
          <a:xfrm>
            <a:off x="16455559" y="1617452"/>
            <a:ext cx="4521201" cy="330200"/>
          </a:xfrm>
          <a:prstGeom prst="rect">
            <a:avLst/>
          </a:prstGeom>
          <a:solidFill>
            <a:srgbClr val="ffffff"/>
          </a:solidFill>
          <a:ln w="12700">
            <a:miter/>
          </a:ln>
        </p:spPr>
        <p:txBody>
          <a:bodyPr lIns="50800" tIns="50800" rIns="50800" bIns="50800" anchor="ctr">
            <a:spAutoFit/>
          </a:bodyPr>
          <a:lstStyle>
            <a:lvl1pPr>
              <a:defRPr sz="1500" b="1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>
              <a:defRPr/>
            </a:pPr>
            <a:r>
              <a:rPr lang="ko-KR" altLang="en-US"/>
              <a:t>Ai개념, 머신러닝 개념, 지도, 비지도, 강화 학습 개념</a:t>
            </a:r>
            <a:endParaRPr lang="ko-KR" altLang="en-US"/>
          </a:p>
        </p:txBody>
      </p:sp>
      <p:pic>
        <p:nvPicPr>
          <p:cNvPr id="244" name="이미지" descr="이미지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007114" y="9605302"/>
            <a:ext cx="8474295" cy="1961146"/>
          </a:xfrm>
          <a:prstGeom prst="rect">
            <a:avLst/>
          </a:prstGeom>
          <a:ln w="12700">
            <a:miter/>
          </a:ln>
        </p:spPr>
      </p:pic>
      <p:sp>
        <p:nvSpPr>
          <p:cNvPr id="245" name="직사각형"/>
          <p:cNvSpPr/>
          <p:nvPr/>
        </p:nvSpPr>
        <p:spPr>
          <a:xfrm>
            <a:off x="10810806" y="10431723"/>
            <a:ext cx="1538480" cy="308306"/>
          </a:xfrm>
          <a:prstGeom prst="rect">
            <a:avLst/>
          </a:prstGeom>
          <a:solidFill>
            <a:srgbClr val="fead00">
              <a:alpha val="30000"/>
            </a:srgb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246" name="입출력, 알고리즘, 최적화 (optimzation, 개념),…"/>
          <p:cNvSpPr txBox="1"/>
          <p:nvPr/>
        </p:nvSpPr>
        <p:spPr>
          <a:xfrm>
            <a:off x="16717496" y="3169867"/>
            <a:ext cx="3997328" cy="558800"/>
          </a:xfrm>
          <a:prstGeom prst="rect">
            <a:avLst/>
          </a:prstGeom>
          <a:solidFill>
            <a:srgbClr val="ffffff"/>
          </a:solidFill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1500" b="1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ko-KR" altLang="en-US"/>
              <a:t>입출력, 알고리즘, 최적화 (optimzation, 개념), </a:t>
            </a:r>
            <a:endParaRPr lang="ko-KR" altLang="en-US"/>
          </a:p>
          <a:p>
            <a:pPr>
              <a:defRPr sz="1500" b="1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ko-KR" altLang="en-US"/>
              <a:t>윤리 매트릭스</a:t>
            </a:r>
            <a:endParaRPr lang="ko-KR" altLang="en-US"/>
          </a:p>
        </p:txBody>
      </p:sp>
      <p:sp>
        <p:nvSpPr>
          <p:cNvPr id="247" name="지도, 비지도, 강화 학습 (개념) 트레이닝셋, 데이터셋"/>
          <p:cNvSpPr txBox="1"/>
          <p:nvPr/>
        </p:nvSpPr>
        <p:spPr>
          <a:xfrm>
            <a:off x="17418052" y="4408116"/>
            <a:ext cx="2587624" cy="558800"/>
          </a:xfrm>
          <a:prstGeom prst="rect">
            <a:avLst/>
          </a:prstGeom>
          <a:solidFill>
            <a:srgbClr val="ffffff"/>
          </a:solidFill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1500" b="1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ko-KR" altLang="en-US"/>
              <a:t>지도, 비지도, 강화 학습 (개념)</a:t>
            </a:r>
            <a:br>
              <a:rPr lang="ko-KR" altLang="en-US"/>
            </a:br>
            <a:r>
              <a:rPr lang="ko-KR" altLang="en-US"/>
              <a:t>트레이닝셋, 데이터셋  </a:t>
            </a:r>
            <a:endParaRPr lang="ko-KR" altLang="en-US"/>
          </a:p>
        </p:txBody>
      </p:sp>
      <p:sp>
        <p:nvSpPr>
          <p:cNvPr id="248" name="GAN / 사회적 영향…"/>
          <p:cNvSpPr txBox="1"/>
          <p:nvPr/>
        </p:nvSpPr>
        <p:spPr>
          <a:xfrm>
            <a:off x="16671211" y="5749955"/>
            <a:ext cx="4089897" cy="582283"/>
          </a:xfrm>
          <a:prstGeom prst="rect">
            <a:avLst/>
          </a:prstGeom>
          <a:solidFill>
            <a:srgbClr val="ffffff"/>
          </a:solidFill>
          <a:ln w="12700">
            <a:miter/>
          </a:ln>
        </p:spPr>
        <p:txBody>
          <a:bodyPr wrap="square" lIns="50800" tIns="50800" rIns="50800" bIns="50800" anchor="ctr">
            <a:spAutoFit/>
          </a:bodyPr>
          <a:lstStyle/>
          <a:p>
            <a:pPr>
              <a:defRPr sz="1500" b="1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ko-KR" altLang="en-US"/>
              <a:t>GAN / 사회적 영향</a:t>
            </a:r>
            <a:endParaRPr lang="ko-KR" altLang="en-US"/>
          </a:p>
          <a:p>
            <a:pPr algn="l" defTabSz="457200">
              <a:defRPr sz="1600">
                <a:solidFill>
                  <a:srgbClr val="000000"/>
                </a:solidFill>
              </a:defRPr>
            </a:pPr>
            <a:r>
              <a:rPr lang="ko-KR" altLang="en-US"/>
              <a:t> 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http://gandissect.res.ibm.com/ganpaint.html</a:t>
            </a:r>
            <a:endParaRPr u="sng">
              <a:solidFill>
                <a:srgbClr val="0000ff"/>
              </a:solidFill>
            </a:endParaRPr>
          </a:p>
        </p:txBody>
      </p:sp>
      <p:sp>
        <p:nvSpPr>
          <p:cNvPr id="250" name="유튜브 분석, 알고리즘 분류…"/>
          <p:cNvSpPr txBox="1"/>
          <p:nvPr/>
        </p:nvSpPr>
        <p:spPr>
          <a:xfrm>
            <a:off x="16617949" y="6858000"/>
            <a:ext cx="4178300" cy="558800"/>
          </a:xfrm>
          <a:prstGeom prst="rect">
            <a:avLst/>
          </a:prstGeom>
          <a:solidFill>
            <a:srgbClr val="ffffff"/>
          </a:solidFill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1500" b="1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ko-KR" altLang="en-US"/>
              <a:t>유튜브 분석, 알고리즘 분류</a:t>
            </a:r>
            <a:endParaRPr lang="ko-KR" altLang="en-US"/>
          </a:p>
          <a:p>
            <a:pPr>
              <a:defRPr sz="1500" b="1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ko-KR" altLang="en-US"/>
              <a:t>(무엇을 학습하고, 무엇을 이룰려고 하고 있는가?)</a:t>
            </a:r>
            <a:endParaRPr lang="ko-KR" altLang="en-US"/>
          </a:p>
        </p:txBody>
      </p:sp>
      <p:sp>
        <p:nvSpPr>
          <p:cNvPr id="251" name="윤리 매트릭스"/>
          <p:cNvSpPr txBox="1"/>
          <p:nvPr/>
        </p:nvSpPr>
        <p:spPr>
          <a:xfrm>
            <a:off x="18038760" y="7666249"/>
            <a:ext cx="1273176" cy="336278"/>
          </a:xfrm>
          <a:prstGeom prst="rect">
            <a:avLst/>
          </a:prstGeom>
          <a:solidFill>
            <a:srgbClr val="ffffff"/>
          </a:solidFill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500" b="1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>
              <a:defRPr/>
            </a:pPr>
            <a:r>
              <a:rPr lang="ko-KR" altLang="en-US"/>
              <a:t>윤리 매트릭스</a:t>
            </a:r>
            <a:endParaRPr lang="ko-KR" altLang="en-US"/>
          </a:p>
        </p:txBody>
      </p:sp>
      <p:sp>
        <p:nvSpPr>
          <p:cNvPr id="252" name="윤리 매트릭스"/>
          <p:cNvSpPr txBox="1"/>
          <p:nvPr/>
        </p:nvSpPr>
        <p:spPr>
          <a:xfrm>
            <a:off x="18038760" y="8636000"/>
            <a:ext cx="1273176" cy="333374"/>
          </a:xfrm>
          <a:prstGeom prst="rect">
            <a:avLst/>
          </a:prstGeom>
          <a:solidFill>
            <a:srgbClr val="ffffff"/>
          </a:solidFill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500" b="1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>
              <a:defRPr/>
            </a:pPr>
            <a:r>
              <a:rPr lang="ko-KR" altLang="en-US"/>
              <a:t>윤리 매트릭스</a:t>
            </a:r>
            <a:endParaRPr lang="ko-KR" altLang="en-US"/>
          </a:p>
        </p:txBody>
      </p:sp>
      <p:sp>
        <p:nvSpPr>
          <p:cNvPr id="257" name="직사각형"/>
          <p:cNvSpPr/>
          <p:nvPr/>
        </p:nvSpPr>
        <p:spPr>
          <a:xfrm>
            <a:off x="8880372" y="9656102"/>
            <a:ext cx="786451" cy="308306"/>
          </a:xfrm>
          <a:prstGeom prst="rect">
            <a:avLst/>
          </a:prstGeom>
          <a:solidFill>
            <a:schemeClr val="accent6">
              <a:alpha val="30000"/>
            </a:scheme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AI4K12"/>
          <p:cNvSpPr txBox="1"/>
          <p:nvPr/>
        </p:nvSpPr>
        <p:spPr>
          <a:xfrm>
            <a:off x="346233" y="260382"/>
            <a:ext cx="1104742" cy="461366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>
              <a:defRPr/>
            </a:pPr>
            <a:r>
              <a:rPr lang="ko-KR" altLang="en-US"/>
              <a:t>AI4K12</a:t>
            </a:r>
            <a:endParaRPr lang="ko-KR" altLang="en-US"/>
          </a:p>
        </p:txBody>
      </p:sp>
      <p:pic>
        <p:nvPicPr>
          <p:cNvPr id="260" name="AI4K12_Five_Big_Ideas_Poster_Korean.pdf" descr="AI4K12_Five_Big_Ideas_Poster_Korean.pdf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2141" y="865187"/>
            <a:ext cx="12192003" cy="6858001"/>
          </a:xfrm>
          <a:prstGeom prst="rect">
            <a:avLst/>
          </a:prstGeom>
          <a:ln w="12700">
            <a:miter/>
          </a:ln>
        </p:spPr>
      </p:pic>
      <p:sp>
        <p:nvSpPr>
          <p:cNvPr id="261" name="직사각형"/>
          <p:cNvSpPr/>
          <p:nvPr/>
        </p:nvSpPr>
        <p:spPr>
          <a:xfrm>
            <a:off x="7319433" y="1286074"/>
            <a:ext cx="1680637" cy="299277"/>
          </a:xfrm>
          <a:prstGeom prst="rect">
            <a:avLst/>
          </a:prstGeom>
          <a:solidFill>
            <a:srgbClr val="fead00">
              <a:alpha val="30000"/>
            </a:srgb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262" name="직사각형"/>
          <p:cNvSpPr/>
          <p:nvPr/>
        </p:nvSpPr>
        <p:spPr>
          <a:xfrm>
            <a:off x="8580966" y="2937074"/>
            <a:ext cx="3583650" cy="299277"/>
          </a:xfrm>
          <a:prstGeom prst="rect">
            <a:avLst/>
          </a:prstGeom>
          <a:solidFill>
            <a:srgbClr val="fead00">
              <a:alpha val="30000"/>
            </a:srgb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263" name="직사각형"/>
          <p:cNvSpPr/>
          <p:nvPr/>
        </p:nvSpPr>
        <p:spPr>
          <a:xfrm>
            <a:off x="8453966" y="5383941"/>
            <a:ext cx="1498537" cy="299277"/>
          </a:xfrm>
          <a:prstGeom prst="rect">
            <a:avLst/>
          </a:prstGeom>
          <a:solidFill>
            <a:srgbClr val="fead00">
              <a:alpha val="30000"/>
            </a:srgb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264" name="직사각형"/>
          <p:cNvSpPr/>
          <p:nvPr/>
        </p:nvSpPr>
        <p:spPr>
          <a:xfrm>
            <a:off x="656165" y="4812953"/>
            <a:ext cx="3366231" cy="299277"/>
          </a:xfrm>
          <a:prstGeom prst="rect">
            <a:avLst/>
          </a:prstGeom>
          <a:solidFill>
            <a:srgbClr val="fead00">
              <a:alpha val="30000"/>
            </a:srgb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265" name="직사각형"/>
          <p:cNvSpPr/>
          <p:nvPr/>
        </p:nvSpPr>
        <p:spPr>
          <a:xfrm>
            <a:off x="656165" y="2010485"/>
            <a:ext cx="2359095" cy="299278"/>
          </a:xfrm>
          <a:prstGeom prst="rect">
            <a:avLst/>
          </a:prstGeom>
          <a:solidFill>
            <a:srgbClr val="fead00">
              <a:alpha val="30000"/>
            </a:srgb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266" name="사회적 영향"/>
          <p:cNvSpPr txBox="1"/>
          <p:nvPr/>
        </p:nvSpPr>
        <p:spPr>
          <a:xfrm>
            <a:off x="3016250" y="1997075"/>
            <a:ext cx="1082675" cy="334498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500" b="1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>
              <a:defRPr/>
            </a:pPr>
            <a:r>
              <a:rPr lang="ko-KR" altLang="en-US"/>
              <a:t>사회적 영향</a:t>
            </a:r>
            <a:endParaRPr lang="ko-KR" altLang="en-US"/>
          </a:p>
        </p:txBody>
      </p:sp>
      <p:sp>
        <p:nvSpPr>
          <p:cNvPr id="268" name="윤리"/>
          <p:cNvSpPr txBox="1"/>
          <p:nvPr/>
        </p:nvSpPr>
        <p:spPr>
          <a:xfrm>
            <a:off x="3435350" y="4292600"/>
            <a:ext cx="473075" cy="333441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500" b="1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>
              <a:defRPr/>
            </a:pPr>
            <a:r>
              <a:rPr lang="ko-KR" altLang="en-US"/>
              <a:t>윤리</a:t>
            </a:r>
            <a:endParaRPr lang="ko-KR" altLang="en-US"/>
          </a:p>
        </p:txBody>
      </p:sp>
      <p:sp>
        <p:nvSpPr>
          <p:cNvPr id="269" name="직사각형"/>
          <p:cNvSpPr/>
          <p:nvPr/>
        </p:nvSpPr>
        <p:spPr>
          <a:xfrm>
            <a:off x="3128433" y="4081050"/>
            <a:ext cx="751817" cy="207134"/>
          </a:xfrm>
          <a:prstGeom prst="rect">
            <a:avLst/>
          </a:prstGeom>
          <a:solidFill>
            <a:srgbClr val="fead00">
              <a:alpha val="30000"/>
            </a:srgbClr>
          </a:solidFill>
          <a:ln w="12700">
            <a:miter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pic>
        <p:nvPicPr>
          <p:cNvPr id="270" name="이미지" descr="이미지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844170" y="991211"/>
            <a:ext cx="10604502" cy="4191003"/>
          </a:xfrm>
          <a:prstGeom prst="rect">
            <a:avLst/>
          </a:prstGeom>
          <a:ln w="12700">
            <a:miter/>
          </a:ln>
        </p:spPr>
      </p:pic>
      <p:sp>
        <p:nvSpPr>
          <p:cNvPr id="273" name="별"/>
          <p:cNvSpPr/>
          <p:nvPr/>
        </p:nvSpPr>
        <p:spPr>
          <a:xfrm>
            <a:off x="12709655" y="1088279"/>
            <a:ext cx="730624" cy="694867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4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defRPr>
                <a:latin typeface="+mj-lt"/>
                <a:ea typeface="+mj-ea"/>
                <a:cs typeface="+mj-cs"/>
                <a:sym typeface="Helvetica Neue"/>
              </a:defRPr>
            </a:pPr>
            <a:endParaRPr lang="ko-KR" altLang="en-US"/>
          </a:p>
        </p:txBody>
      </p:sp>
      <p:pic>
        <p:nvPicPr>
          <p:cNvPr id="274" name="이미지" descr="이미지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273842" y="5951842"/>
            <a:ext cx="10604502" cy="2404650"/>
          </a:xfrm>
          <a:prstGeom prst="rect">
            <a:avLst/>
          </a:prstGeom>
          <a:ln w="12700">
            <a:miter/>
          </a:ln>
        </p:spPr>
      </p:pic>
      <p:sp>
        <p:nvSpPr>
          <p:cNvPr id="275" name="https://www.edwith.org/sef2020/lecture/157540/"/>
          <p:cNvSpPr txBox="1"/>
          <p:nvPr/>
        </p:nvSpPr>
        <p:spPr>
          <a:xfrm>
            <a:off x="12255500" y="11480743"/>
            <a:ext cx="6530974" cy="461367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>
              <a:defRPr/>
            </a:pPr>
            <a:r>
              <a:rPr lang="ko-KR" altLang="en-US"/>
              <a:t>https://www.edwith.org/sef2020/lecture/157540/</a:t>
            </a:r>
            <a:endParaRPr lang="ko-KR" altLang="en-US"/>
          </a:p>
        </p:txBody>
      </p:sp>
      <p:pic>
        <p:nvPicPr>
          <p:cNvPr id="276" name="이미지" descr="이미지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51932" y="8086758"/>
            <a:ext cx="10184877" cy="5237660"/>
          </a:xfrm>
          <a:prstGeom prst="rect">
            <a:avLst/>
          </a:prstGeom>
          <a:ln w="12700">
            <a:miter/>
          </a:ln>
        </p:spPr>
      </p:pic>
      <p:sp>
        <p:nvSpPr>
          <p:cNvPr id="277" name="ReadyAI 커리큘럼에서 추구하는 AI 교육의 5가지 아이디어와 동일"/>
          <p:cNvSpPr txBox="1"/>
          <p:nvPr/>
        </p:nvSpPr>
        <p:spPr>
          <a:xfrm>
            <a:off x="558800" y="9959974"/>
            <a:ext cx="7216773" cy="33657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500" b="1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>
              <a:defRPr/>
            </a:pPr>
            <a:r>
              <a:rPr lang="ko-KR" altLang="en-US"/>
              <a:t>국가 표준 컴퓨터 과학 교육 기준에는 AI는 단 두문장 뿐이며, 모두 고등 레벨에서 등장.</a:t>
            </a:r>
            <a:endParaRPr lang="ko-KR" altLang="en-US"/>
          </a:p>
        </p:txBody>
      </p:sp>
      <p:sp>
        <p:nvSpPr>
          <p:cNvPr id="278" name="ReadyAI 커리큘럼에서 추구하는 AI 교육의 5가지 아이디어와 동일"/>
          <p:cNvSpPr txBox="1"/>
          <p:nvPr/>
        </p:nvSpPr>
        <p:spPr>
          <a:xfrm>
            <a:off x="11226110" y="8788400"/>
            <a:ext cx="9389164" cy="1625599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 b="1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ko-KR" altLang="en-US"/>
              <a:t>AI4K12의 목표 :</a:t>
            </a:r>
            <a:endParaRPr lang="ko-KR" altLang="en-US"/>
          </a:p>
          <a:p>
            <a:pPr algn="l">
              <a:defRPr sz="2000" b="1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lang="ko-KR" altLang="en-US"/>
          </a:p>
          <a:p>
            <a:pPr marL="267368" indent="-267368" algn="l">
              <a:buSzPct val="100000"/>
              <a:buAutoNum type="arabicPeriod"/>
              <a:defRPr sz="2000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ko-KR" altLang="en-US"/>
              <a:t>K-12의 AI교육을 위한 국가 가이드 개발 </a:t>
            </a:r>
            <a:endParaRPr lang="ko-KR" altLang="en-US"/>
          </a:p>
          <a:p>
            <a:pPr marL="267368" indent="-267368" algn="l">
              <a:buSzPct val="100000"/>
              <a:buAutoNum type="arabicPeriod"/>
              <a:defRPr sz="2000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ko-KR" altLang="en-US"/>
              <a:t>K-12 교사를 위한 리소스 디렉터리 개발 </a:t>
            </a:r>
            <a:endParaRPr lang="ko-KR" altLang="en-US"/>
          </a:p>
          <a:p>
            <a:pPr marL="267368" indent="-267368" algn="l">
              <a:buSzPct val="100000"/>
              <a:buAutoNum type="arabicPeriod"/>
              <a:defRPr sz="2000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ko-KR" altLang="en-US"/>
              <a:t>K-12 AI 교육 연구자, 교사, 커리큘럼 개발자, 리소스 개발자로 구성된 커뮤니티 조성 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AI4K12"/>
          <p:cNvSpPr txBox="1"/>
          <p:nvPr/>
        </p:nvSpPr>
        <p:spPr>
          <a:xfrm>
            <a:off x="254326" y="260382"/>
            <a:ext cx="1102463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AI4K12</a:t>
            </a:r>
          </a:p>
        </p:txBody>
      </p:sp>
      <p:sp>
        <p:nvSpPr>
          <p:cNvPr id="281" name="https://www.edwith.org/sef2020/lecture/157540/"/>
          <p:cNvSpPr txBox="1"/>
          <p:nvPr/>
        </p:nvSpPr>
        <p:spPr>
          <a:xfrm>
            <a:off x="17310003" y="13018610"/>
            <a:ext cx="672114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https://www.edwith.org/sef2020/lecture/157540/</a:t>
            </a:r>
          </a:p>
        </p:txBody>
      </p:sp>
      <p:pic>
        <p:nvPicPr>
          <p:cNvPr id="28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0142" y="844550"/>
            <a:ext cx="10482320" cy="51821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50204" y="6149499"/>
            <a:ext cx="10635901" cy="5182151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직사각형"/>
          <p:cNvSpPr/>
          <p:nvPr/>
        </p:nvSpPr>
        <p:spPr>
          <a:xfrm>
            <a:off x="2506888" y="9134674"/>
            <a:ext cx="847727" cy="299277"/>
          </a:xfrm>
          <a:prstGeom prst="rect">
            <a:avLst/>
          </a:prstGeom>
          <a:solidFill>
            <a:srgbClr val="FEAD00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5" name="직사각형"/>
          <p:cNvSpPr/>
          <p:nvPr/>
        </p:nvSpPr>
        <p:spPr>
          <a:xfrm>
            <a:off x="2506888" y="10091408"/>
            <a:ext cx="683487" cy="299277"/>
          </a:xfrm>
          <a:prstGeom prst="rect">
            <a:avLst/>
          </a:prstGeom>
          <a:solidFill>
            <a:srgbClr val="FEAD00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6" name="직사각형"/>
          <p:cNvSpPr/>
          <p:nvPr/>
        </p:nvSpPr>
        <p:spPr>
          <a:xfrm>
            <a:off x="2786288" y="10624808"/>
            <a:ext cx="2221113" cy="299277"/>
          </a:xfrm>
          <a:prstGeom prst="rect">
            <a:avLst/>
          </a:prstGeom>
          <a:solidFill>
            <a:srgbClr val="FEAD00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7" name="직사각형"/>
          <p:cNvSpPr/>
          <p:nvPr/>
        </p:nvSpPr>
        <p:spPr>
          <a:xfrm>
            <a:off x="2134354" y="10887274"/>
            <a:ext cx="1002574" cy="299277"/>
          </a:xfrm>
          <a:prstGeom prst="rect">
            <a:avLst/>
          </a:prstGeom>
          <a:solidFill>
            <a:srgbClr val="FEAD00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8" name="ReadyAI 커리큘럼에서 추구하는 AI 교육의 5가지 아이디어와 동일"/>
          <p:cNvSpPr txBox="1"/>
          <p:nvPr/>
        </p:nvSpPr>
        <p:spPr>
          <a:xfrm>
            <a:off x="2958864" y="8862091"/>
            <a:ext cx="1395223" cy="324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500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data structure</a:t>
            </a:r>
          </a:p>
        </p:txBody>
      </p:sp>
      <p:sp>
        <p:nvSpPr>
          <p:cNvPr id="289" name="ReadyAI 커리큘럼에서 추구하는 AI 교육의 5가지 아이디어와 동일"/>
          <p:cNvSpPr txBox="1"/>
          <p:nvPr/>
        </p:nvSpPr>
        <p:spPr>
          <a:xfrm>
            <a:off x="3165748" y="9867041"/>
            <a:ext cx="981457" cy="324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500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290" name="ReadyAI 커리큘럼에서 추구하는 AI 교육의 5가지 아이디어와 동일"/>
          <p:cNvSpPr txBox="1"/>
          <p:nvPr/>
        </p:nvSpPr>
        <p:spPr>
          <a:xfrm>
            <a:off x="3129858" y="10874574"/>
            <a:ext cx="3565971" cy="32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500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classification, prediction, optimization</a:t>
            </a:r>
          </a:p>
        </p:txBody>
      </p:sp>
      <p:pic>
        <p:nvPicPr>
          <p:cNvPr id="29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710626" y="362223"/>
            <a:ext cx="11603233" cy="5661256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직사각형"/>
          <p:cNvSpPr/>
          <p:nvPr/>
        </p:nvSpPr>
        <p:spPr>
          <a:xfrm>
            <a:off x="13425126" y="1641674"/>
            <a:ext cx="847727" cy="299277"/>
          </a:xfrm>
          <a:prstGeom prst="rect">
            <a:avLst/>
          </a:prstGeom>
          <a:solidFill>
            <a:srgbClr val="FEAD00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3" name="직사각형"/>
          <p:cNvSpPr/>
          <p:nvPr/>
        </p:nvSpPr>
        <p:spPr>
          <a:xfrm>
            <a:off x="12146659" y="1971874"/>
            <a:ext cx="550468" cy="299277"/>
          </a:xfrm>
          <a:prstGeom prst="rect">
            <a:avLst/>
          </a:prstGeom>
          <a:solidFill>
            <a:srgbClr val="FEAD00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4" name="ReadyAI 커리큘럼에서 추구하는 AI 교육의 5가지 아이디어와 동일"/>
          <p:cNvSpPr txBox="1"/>
          <p:nvPr/>
        </p:nvSpPr>
        <p:spPr>
          <a:xfrm>
            <a:off x="14404480" y="1628974"/>
            <a:ext cx="1288733" cy="32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500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decision tree</a:t>
            </a:r>
          </a:p>
        </p:txBody>
      </p:sp>
      <p:sp>
        <p:nvSpPr>
          <p:cNvPr id="295" name="ReadyAI 커리큘럼에서 추구하는 AI 교육의 5가지 아이디어와 동일"/>
          <p:cNvSpPr txBox="1"/>
          <p:nvPr/>
        </p:nvSpPr>
        <p:spPr>
          <a:xfrm>
            <a:off x="12207047" y="2230108"/>
            <a:ext cx="1479424" cy="324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500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neural network</a:t>
            </a:r>
          </a:p>
        </p:txBody>
      </p:sp>
      <p:sp>
        <p:nvSpPr>
          <p:cNvPr id="296" name="직사각형"/>
          <p:cNvSpPr/>
          <p:nvPr/>
        </p:nvSpPr>
        <p:spPr>
          <a:xfrm>
            <a:off x="13052592" y="1971874"/>
            <a:ext cx="550468" cy="299277"/>
          </a:xfrm>
          <a:prstGeom prst="rect">
            <a:avLst/>
          </a:prstGeom>
          <a:solidFill>
            <a:srgbClr val="FEAD00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7" name="ReadyAI 커리큘럼에서 추구하는 AI 교육의 5가지 아이디어와 동일"/>
          <p:cNvSpPr txBox="1"/>
          <p:nvPr/>
        </p:nvSpPr>
        <p:spPr>
          <a:xfrm>
            <a:off x="13707784" y="1959174"/>
            <a:ext cx="1712215" cy="32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500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back propagation</a:t>
            </a:r>
          </a:p>
        </p:txBody>
      </p:sp>
      <p:sp>
        <p:nvSpPr>
          <p:cNvPr id="298" name="직사각형"/>
          <p:cNvSpPr/>
          <p:nvPr/>
        </p:nvSpPr>
        <p:spPr>
          <a:xfrm>
            <a:off x="12146659" y="4621941"/>
            <a:ext cx="683487" cy="299277"/>
          </a:xfrm>
          <a:prstGeom prst="rect">
            <a:avLst/>
          </a:prstGeom>
          <a:solidFill>
            <a:srgbClr val="FEAD00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9" name="ReadyAI 커리큘럼에서 추구하는 AI 교육의 5가지 아이디어와 동일"/>
          <p:cNvSpPr txBox="1"/>
          <p:nvPr/>
        </p:nvSpPr>
        <p:spPr>
          <a:xfrm>
            <a:off x="12487910" y="4389108"/>
            <a:ext cx="1679830" cy="324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500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machine learning</a:t>
            </a:r>
          </a:p>
        </p:txBody>
      </p:sp>
      <p:sp>
        <p:nvSpPr>
          <p:cNvPr id="300" name="직사각형"/>
          <p:cNvSpPr/>
          <p:nvPr/>
        </p:nvSpPr>
        <p:spPr>
          <a:xfrm>
            <a:off x="12146659" y="4105473"/>
            <a:ext cx="369228" cy="299277"/>
          </a:xfrm>
          <a:prstGeom prst="rect">
            <a:avLst/>
          </a:prstGeom>
          <a:solidFill>
            <a:srgbClr val="FEAD00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1" name="ReadyAI 커리큘럼에서 추구하는 AI 교육의 5가지 아이디어와 동일"/>
          <p:cNvSpPr txBox="1"/>
          <p:nvPr/>
        </p:nvSpPr>
        <p:spPr>
          <a:xfrm>
            <a:off x="12267248" y="3889574"/>
            <a:ext cx="851155" cy="32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500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learning</a:t>
            </a:r>
          </a:p>
        </p:txBody>
      </p:sp>
      <p:pic>
        <p:nvPicPr>
          <p:cNvPr id="302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335292" y="5065183"/>
            <a:ext cx="5891961" cy="6961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853472" y="6262804"/>
            <a:ext cx="9317540" cy="4955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이미지" descr="이미지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680266" y="7731166"/>
            <a:ext cx="8184586" cy="423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직사각형"/>
          <p:cNvSpPr/>
          <p:nvPr/>
        </p:nvSpPr>
        <p:spPr>
          <a:xfrm>
            <a:off x="17573321" y="7826574"/>
            <a:ext cx="1102466" cy="299277"/>
          </a:xfrm>
          <a:prstGeom prst="rect">
            <a:avLst/>
          </a:prstGeom>
          <a:solidFill>
            <a:srgbClr val="FEAD00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6" name="ReadyAI 커리큘럼에서 추구하는 AI 교육의 5가지 아이디어와 동일"/>
          <p:cNvSpPr txBox="1"/>
          <p:nvPr/>
        </p:nvSpPr>
        <p:spPr>
          <a:xfrm>
            <a:off x="1046113" y="12136459"/>
            <a:ext cx="1025375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1500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black box demo : Teachable Machine (google), QuickDraw </a:t>
            </a:r>
          </a:p>
          <a:p>
            <a:pPr algn="l">
              <a:defRPr b="1" sz="1500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glass box demo: Tensorflow Playground (google), speech recognition </a:t>
            </a:r>
          </a:p>
          <a:p>
            <a:pPr algn="l">
              <a:defRPr b="1" sz="1500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other extensions : app inventor, cognimates, calypso (본인이 만듬), ecraft2learn, machinelearningforkids </a:t>
            </a:r>
          </a:p>
        </p:txBody>
      </p:sp>
      <p:pic>
        <p:nvPicPr>
          <p:cNvPr id="307" name="이미지" descr="이미지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778411" y="10072853"/>
            <a:ext cx="5891961" cy="2933707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ReadyAI 커리큘럼에서 추구하는 AI 교육의 5가지 아이디어와 동일"/>
          <p:cNvSpPr txBox="1"/>
          <p:nvPr/>
        </p:nvSpPr>
        <p:spPr>
          <a:xfrm>
            <a:off x="15584476" y="10400779"/>
            <a:ext cx="3855531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500">
                <a:solidFill>
                  <a:srgbClr val="EE230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AI가 이런 판단을 할 때에는 윤리를 따라가야 한다.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이미지" descr="이미지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70816" y="463550"/>
            <a:ext cx="9263700" cy="4904313"/>
          </a:xfrm>
          <a:prstGeom prst="rect">
            <a:avLst/>
          </a:prstGeom>
          <a:ln w="12700">
            <a:miter/>
          </a:ln>
        </p:spPr>
      </p:pic>
      <p:pic>
        <p:nvPicPr>
          <p:cNvPr id="311" name="이미지" descr="이미지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51433" y="5345811"/>
            <a:ext cx="9263700" cy="4111696"/>
          </a:xfrm>
          <a:prstGeom prst="rect">
            <a:avLst/>
          </a:prstGeom>
          <a:ln w="12700">
            <a:miter/>
          </a:ln>
        </p:spPr>
      </p:pic>
      <p:pic>
        <p:nvPicPr>
          <p:cNvPr id="312" name="이미지" descr="이미지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209866" y="168837"/>
            <a:ext cx="10860603" cy="6434469"/>
          </a:xfrm>
          <a:prstGeom prst="rect">
            <a:avLst/>
          </a:prstGeom>
          <a:ln w="12700">
            <a:miter/>
          </a:ln>
        </p:spPr>
      </p:pic>
      <p:pic>
        <p:nvPicPr>
          <p:cNvPr id="313" name="이미지" descr="이미지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209866" y="6604133"/>
            <a:ext cx="10860603" cy="6109090"/>
          </a:xfrm>
          <a:prstGeom prst="rect">
            <a:avLst/>
          </a:prstGeom>
          <a:ln w="12700">
            <a:miter/>
          </a:ln>
        </p:spPr>
      </p:pic>
      <p:grpSp>
        <p:nvGrpSpPr>
          <p:cNvPr id="316" name="그룹"/>
          <p:cNvGrpSpPr/>
          <p:nvPr/>
        </p:nvGrpSpPr>
        <p:grpSpPr>
          <a:xfrm rot="0">
            <a:off x="1570816" y="9234192"/>
            <a:ext cx="9263701" cy="4481810"/>
            <a:chOff x="0" y="0"/>
            <a:chExt cx="9263699" cy="4481809"/>
          </a:xfrm>
        </p:grpSpPr>
        <p:pic>
          <p:nvPicPr>
            <p:cNvPr id="314" name="이미지" descr="이미지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0" y="0"/>
              <a:ext cx="9263699" cy="2911449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  <p:pic>
          <p:nvPicPr>
            <p:cNvPr id="315" name="이미지" descr="이미지"/>
            <p:cNvPicPr>
              <a:picLocks noChangeAspect="1"/>
            </p:cNvPicPr>
            <p:nvPr/>
          </p:nvPicPr>
          <p:blipFill rotWithShape="1">
            <a:blip r:embed="rId7"/>
            <a:srcRect t="17640"/>
            <a:stretch>
              <a:fillRect/>
            </a:stretch>
          </p:blipFill>
          <p:spPr>
            <a:xfrm>
              <a:off x="176315" y="2741347"/>
              <a:ext cx="8885669" cy="1740462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</p:grpSp>
      <p:sp>
        <p:nvSpPr>
          <p:cNvPr id="317" name="ReadyAI Curriculum"/>
          <p:cNvSpPr txBox="1"/>
          <p:nvPr/>
        </p:nvSpPr>
        <p:spPr>
          <a:xfrm>
            <a:off x="0" y="0"/>
            <a:ext cx="7131048" cy="46355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>
              <a:defRPr/>
            </a:pPr>
            <a:r>
              <a:rPr lang="ko-KR" altLang="en-US"/>
              <a:t>초등 교사를 위한 KERIS와 시작하는 인공지능 교육 1</a:t>
            </a:r>
            <a:endParaRPr lang="ko-KR" altLang="en-US"/>
          </a:p>
        </p:txBody>
      </p:sp>
      <p:sp>
        <p:nvSpPr>
          <p:cNvPr id="318" name="직사각형"/>
          <p:cNvSpPr/>
          <p:nvPr/>
        </p:nvSpPr>
        <p:spPr>
          <a:xfrm>
            <a:off x="11015133" y="262466"/>
            <a:ext cx="11087762" cy="6247211"/>
          </a:xfrm>
          <a:prstGeom prst="rect">
            <a:avLst/>
          </a:prstGeom>
          <a:ln w="63500">
            <a:solidFill>
              <a:srgbClr val="ff001c"/>
            </a:solidFill>
          </a:ln>
        </p:spPr>
        <p:txBody>
          <a:bodyPr lIns="50800" tIns="50800" rIns="50800" bIns="50800" anchor="ctr"/>
          <a:lstStyle/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2400" b="0" i="0" u="none" strike="noStrike" cap="none" spc="0" normalizeH="0" baseline="0"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</a:lnDef>
    <a:txDef>
      <a:spPr>
        <a:noFill/>
        <a:ln w="12700" cap="flat">
          <a:noFill/>
          <a:miter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2400" b="0" i="0" u="none" strike="noStrike" cap="none" spc="0" normalizeH="0" baseline="0"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2400" b="0" i="0" u="none" strike="noStrike" cap="none" spc="0" normalizeH="0" baseline="0"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</a:lnDef>
    <a:txDef>
      <a:spPr>
        <a:noFill/>
        <a:ln w="12700" cap="flat">
          <a:noFill/>
          <a:miter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2400" b="0" i="0" u="none" strike="noStrike" cap="none" spc="0" normalizeH="0" baseline="0"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1586</ep:Words>
  <ep:PresentationFormat/>
  <ep:Paragraphs>92</ep:Paragraphs>
  <ep:Slides>24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ep:HeadingPairs>
  <ep:TitlesOfParts>
    <vt:vector size="25" baseType="lpstr">
      <vt:lpstr>21_BasicWhite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linej</cp:lastModifiedBy>
  <dcterms:modified xsi:type="dcterms:W3CDTF">2021-01-25T10:35:40.536</dcterms:modified>
  <cp:revision>31</cp:revision>
  <cp:version>1000.0000.01</cp:version>
</cp:coreProperties>
</file>